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69" r:id="rId4"/>
    <p:sldId id="258" r:id="rId5"/>
    <p:sldId id="259" r:id="rId6"/>
    <p:sldId id="260" r:id="rId7"/>
    <p:sldId id="275" r:id="rId8"/>
    <p:sldId id="261" r:id="rId9"/>
    <p:sldId id="262" r:id="rId10"/>
    <p:sldId id="263" r:id="rId11"/>
    <p:sldId id="270" r:id="rId12"/>
    <p:sldId id="268" r:id="rId13"/>
    <p:sldId id="264" r:id="rId14"/>
    <p:sldId id="265" r:id="rId15"/>
    <p:sldId id="266" r:id="rId16"/>
    <p:sldId id="267" r:id="rId17"/>
    <p:sldId id="278" r:id="rId18"/>
    <p:sldId id="271" r:id="rId19"/>
    <p:sldId id="276" r:id="rId20"/>
    <p:sldId id="272" r:id="rId21"/>
    <p:sldId id="273" r:id="rId22"/>
    <p:sldId id="277" r:id="rId23"/>
    <p:sldId id="274" r:id="rId24"/>
    <p:sldId id="279"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880"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995F8FA-7784-4328-BAF2-6528F6500373}" type="datetimeFigureOut">
              <a:rPr lang="en-US" smtClean="0"/>
              <a:t>2/8/16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FCA20E-26A9-4A89-8EBF-E30715E756AE}" type="slidenum">
              <a:rPr lang="en-US" smtClean="0"/>
              <a:t>‹#›</a:t>
            </a:fld>
            <a:endParaRPr lang="en-US" dirty="0"/>
          </a:p>
        </p:txBody>
      </p:sp>
    </p:spTree>
    <p:extLst>
      <p:ext uri="{BB962C8B-B14F-4D97-AF65-F5344CB8AC3E}">
        <p14:creationId xmlns:p14="http://schemas.microsoft.com/office/powerpoint/2010/main" val="25820674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C3360F-33A6-47CD-9504-7FB48E0A90CA}" type="datetimeFigureOut">
              <a:rPr lang="en-US" smtClean="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D70DF4D-E528-4942-A27A-626127BFE818}" type="slidenum">
              <a:rPr lang="en-US" smtClean="0"/>
              <a:t>‹#›</a:t>
            </a:fld>
            <a:endParaRPr lang="en-US" dirty="0"/>
          </a:p>
        </p:txBody>
      </p:sp>
    </p:spTree>
    <p:extLst>
      <p:ext uri="{BB962C8B-B14F-4D97-AF65-F5344CB8AC3E}">
        <p14:creationId xmlns:p14="http://schemas.microsoft.com/office/powerpoint/2010/main" val="80068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3360F-33A6-47CD-9504-7FB48E0A90CA}" type="datetimeFigureOut">
              <a:rPr lang="en-US" smtClean="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226652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3360F-33A6-47CD-9504-7FB48E0A90CA}" type="datetimeFigureOut">
              <a:rPr lang="en-US" smtClean="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417239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3360F-33A6-47CD-9504-7FB48E0A90CA}" type="datetimeFigureOut">
              <a:rPr lang="en-US" smtClean="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38641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6C3360F-33A6-47CD-9504-7FB48E0A90CA}" type="datetimeFigureOut">
              <a:rPr lang="en-US" smtClean="0"/>
              <a:t>2/8/16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D70DF4D-E528-4942-A27A-626127BFE818}" type="slidenum">
              <a:rPr lang="en-US" smtClean="0"/>
              <a:t>‹#›</a:t>
            </a:fld>
            <a:endParaRPr lang="en-US" dirty="0"/>
          </a:p>
        </p:txBody>
      </p:sp>
    </p:spTree>
    <p:extLst>
      <p:ext uri="{BB962C8B-B14F-4D97-AF65-F5344CB8AC3E}">
        <p14:creationId xmlns:p14="http://schemas.microsoft.com/office/powerpoint/2010/main" val="350950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C3360F-33A6-47CD-9504-7FB48E0A90CA}" type="datetimeFigureOut">
              <a:rPr lang="en-US" smtClean="0"/>
              <a:t>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16142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C3360F-33A6-47CD-9504-7FB48E0A90CA}" type="datetimeFigureOut">
              <a:rPr lang="en-US" smtClean="0"/>
              <a:t>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24302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C3360F-33A6-47CD-9504-7FB48E0A90CA}" type="datetimeFigureOut">
              <a:rPr lang="en-US" smtClean="0"/>
              <a:t>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130651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3360F-33A6-47CD-9504-7FB48E0A90CA}" type="datetimeFigureOut">
              <a:rPr lang="en-US" smtClean="0"/>
              <a:t>2/8/16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19369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3360F-33A6-47CD-9504-7FB48E0A90CA}" type="datetimeFigureOut">
              <a:rPr lang="en-US" smtClean="0"/>
              <a:t>2/8/16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353873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3360F-33A6-47CD-9504-7FB48E0A90CA}" type="datetimeFigureOut">
              <a:rPr lang="en-US" smtClean="0"/>
              <a:t>2/8/16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D70DF4D-E528-4942-A27A-626127BFE818}" type="slidenum">
              <a:rPr lang="en-US" smtClean="0"/>
              <a:t>‹#›</a:t>
            </a:fld>
            <a:endParaRPr lang="en-US" dirty="0"/>
          </a:p>
        </p:txBody>
      </p:sp>
    </p:spTree>
    <p:extLst>
      <p:ext uri="{BB962C8B-B14F-4D97-AF65-F5344CB8AC3E}">
        <p14:creationId xmlns:p14="http://schemas.microsoft.com/office/powerpoint/2010/main" val="38896018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6C3360F-33A6-47CD-9504-7FB48E0A90CA}" type="datetimeFigureOut">
              <a:rPr lang="en-US" smtClean="0"/>
              <a:t>2/8/16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D70DF4D-E528-4942-A27A-626127BFE818}" type="slidenum">
              <a:rPr lang="en-US" smtClean="0"/>
              <a:t>‹#›</a:t>
            </a:fld>
            <a:endParaRPr lang="en-US" dirty="0"/>
          </a:p>
        </p:txBody>
      </p:sp>
    </p:spTree>
    <p:extLst>
      <p:ext uri="{BB962C8B-B14F-4D97-AF65-F5344CB8AC3E}">
        <p14:creationId xmlns:p14="http://schemas.microsoft.com/office/powerpoint/2010/main" val="2972398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li.virginia.gov/vosh_enforcement/vaunique_standards" TargetMode="Externa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mailto:jmeola@pillarens.co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pillare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worksafebc.com/Publications/Multimedia/Videos.asp?ReportID=34883" TargetMode="External"/><Relationship Id="rId3" Type="http://schemas.openxmlformats.org/officeDocument/2006/relationships/hyperlink" Target="http://www2.worksafebc.com/Publications/Multimedia/SlideShows.asp?ReportID=338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bc12.com/story/30956787/construction-workers-exercise-on-the-jo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00" y="292630"/>
            <a:ext cx="9144000" cy="1332970"/>
          </a:xfrm>
        </p:spPr>
        <p:txBody>
          <a:bodyPr/>
          <a:lstStyle/>
          <a:p>
            <a:r>
              <a:rPr lang="en-US" dirty="0" smtClean="0"/>
              <a:t>NPE Safety </a:t>
            </a:r>
            <a:endParaRPr lang="en-US" dirty="0"/>
          </a:p>
        </p:txBody>
      </p:sp>
      <p:sp>
        <p:nvSpPr>
          <p:cNvPr id="3" name="Subtitle 2"/>
          <p:cNvSpPr>
            <a:spLocks noGrp="1"/>
          </p:cNvSpPr>
          <p:nvPr>
            <p:ph type="subTitle" idx="1"/>
          </p:nvPr>
        </p:nvSpPr>
        <p:spPr>
          <a:xfrm>
            <a:off x="-100189" y="2014865"/>
            <a:ext cx="9093200" cy="1069848"/>
          </a:xfrm>
        </p:spPr>
        <p:txBody>
          <a:bodyPr>
            <a:noAutofit/>
          </a:bodyPr>
          <a:lstStyle/>
          <a:p>
            <a:pPr algn="ctr"/>
            <a:r>
              <a:rPr lang="en-US" sz="3200" dirty="0" smtClean="0">
                <a:latin typeface="Arial" panose="020B0604020202020204" pitchFamily="34" charset="0"/>
                <a:cs typeface="Arial" panose="020B0604020202020204" pitchFamily="34" charset="0"/>
              </a:rPr>
              <a:t>Build &amp; Run A </a:t>
            </a:r>
            <a:r>
              <a:rPr lang="en-US" sz="3200" u="sng" dirty="0" smtClean="0">
                <a:latin typeface="Arial" panose="020B0604020202020204" pitchFamily="34" charset="0"/>
                <a:cs typeface="Arial" panose="020B0604020202020204" pitchFamily="34" charset="0"/>
              </a:rPr>
              <a:t>Power Sweeping</a:t>
            </a:r>
          </a:p>
          <a:p>
            <a:pPr algn="ctr"/>
            <a:r>
              <a:rPr lang="en-US" sz="3200" u="sng" dirty="0" smtClean="0">
                <a:latin typeface="Arial" panose="020B0604020202020204" pitchFamily="34" charset="0"/>
                <a:cs typeface="Arial" panose="020B0604020202020204" pitchFamily="34" charset="0"/>
              </a:rPr>
              <a:t>Safety </a:t>
            </a:r>
            <a:r>
              <a:rPr lang="en-US" sz="3200" u="sng" dirty="0" smtClean="0">
                <a:latin typeface="Arial" panose="020B0604020202020204" pitchFamily="34" charset="0"/>
                <a:cs typeface="Arial" panose="020B0604020202020204" pitchFamily="34" charset="0"/>
              </a:rPr>
              <a:t>Program</a:t>
            </a:r>
          </a:p>
          <a:p>
            <a:pPr algn="ctr"/>
            <a:r>
              <a:rPr lang="en-US" sz="3200" i="1" u="sng" dirty="0" smtClean="0">
                <a:latin typeface="Arial" panose="020B0604020202020204" pitchFamily="34" charset="0"/>
                <a:cs typeface="Arial" panose="020B0604020202020204" pitchFamily="34" charset="0"/>
              </a:rPr>
              <a:t>Best Practices For Incident Prevention </a:t>
            </a:r>
            <a:endParaRPr lang="en-US" sz="3200" i="1" u="sng"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958" y="5048779"/>
            <a:ext cx="3262842" cy="15472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468" y="1329362"/>
            <a:ext cx="3618089" cy="2713567"/>
          </a:xfrm>
          <a:prstGeom prst="rect">
            <a:avLst/>
          </a:prstGeom>
        </p:spPr>
      </p:pic>
    </p:spTree>
    <p:extLst>
      <p:ext uri="{BB962C8B-B14F-4D97-AF65-F5344CB8AC3E}">
        <p14:creationId xmlns:p14="http://schemas.microsoft.com/office/powerpoint/2010/main" val="3087549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 </a:t>
            </a:r>
            <a:endParaRPr lang="en-US"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More than just ‘he’s at fault’</a:t>
            </a:r>
          </a:p>
          <a:p>
            <a:r>
              <a:rPr lang="en-US" dirty="0" smtClean="0">
                <a:latin typeface="Arial" panose="020B0604020202020204" pitchFamily="34" charset="0"/>
                <a:cs typeface="Arial" panose="020B0604020202020204" pitchFamily="34" charset="0"/>
              </a:rPr>
              <a:t>Look upstream as far as needed</a:t>
            </a:r>
          </a:p>
          <a:p>
            <a:r>
              <a:rPr lang="en-US" dirty="0" smtClean="0">
                <a:latin typeface="Arial" panose="020B0604020202020204" pitchFamily="34" charset="0"/>
                <a:cs typeface="Arial" panose="020B0604020202020204" pitchFamily="34" charset="0"/>
              </a:rPr>
              <a:t>How to do an investigation, how not to </a:t>
            </a:r>
          </a:p>
          <a:p>
            <a:r>
              <a:rPr lang="en-US" dirty="0" smtClean="0">
                <a:latin typeface="Arial" panose="020B0604020202020204" pitchFamily="34" charset="0"/>
                <a:cs typeface="Arial" panose="020B0604020202020204" pitchFamily="34" charset="0"/>
              </a:rPr>
              <a:t>Ask ‘Why’ FIVE TIMES!! </a:t>
            </a:r>
          </a:p>
          <a:p>
            <a:r>
              <a:rPr lang="en-US" dirty="0" smtClean="0">
                <a:latin typeface="Arial" panose="020B0604020202020204" pitchFamily="34" charset="0"/>
                <a:cs typeface="Arial" panose="020B0604020202020204" pitchFamily="34" charset="0"/>
              </a:rPr>
              <a:t>Everything that happens AFTER the incident does not belong on an investigation report. </a:t>
            </a:r>
          </a:p>
          <a:p>
            <a:r>
              <a:rPr lang="en-US" dirty="0" smtClean="0">
                <a:latin typeface="Arial" panose="020B0604020202020204" pitchFamily="34" charset="0"/>
                <a:cs typeface="Arial" panose="020B0604020202020204" pitchFamily="34" charset="0"/>
              </a:rPr>
              <a:t>Ask for help when needed. File preliminary report, amend/ update</a:t>
            </a:r>
          </a:p>
          <a:p>
            <a:r>
              <a:rPr lang="en-US" dirty="0" smtClean="0">
                <a:latin typeface="Arial" panose="020B0604020202020204" pitchFamily="34" charset="0"/>
                <a:cs typeface="Arial" panose="020B0604020202020204" pitchFamily="34" charset="0"/>
              </a:rPr>
              <a:t>Reminder: we drug test for everything.</a:t>
            </a:r>
          </a:p>
          <a:p>
            <a:r>
              <a:rPr lang="en-US" dirty="0" smtClean="0">
                <a:latin typeface="Arial" panose="020B0604020202020204" pitchFamily="34" charset="0"/>
                <a:cs typeface="Arial" panose="020B0604020202020204" pitchFamily="34" charset="0"/>
              </a:rPr>
              <a:t>Check the WC laws in your state, or ask your insurance company, what happens to a claim if there is a positive test? i.e. reduced or denied benefits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101" y="628802"/>
            <a:ext cx="3117699" cy="3150345"/>
          </a:xfrm>
          <a:prstGeom prst="rect">
            <a:avLst/>
          </a:prstGeom>
        </p:spPr>
      </p:pic>
    </p:spTree>
    <p:extLst>
      <p:ext uri="{BB962C8B-B14F-4D97-AF65-F5344CB8AC3E}">
        <p14:creationId xmlns:p14="http://schemas.microsoft.com/office/powerpoint/2010/main" val="30679521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Training</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Classroom based, or combination of field &amp; job site</a:t>
            </a:r>
          </a:p>
          <a:p>
            <a:r>
              <a:rPr lang="en-US" dirty="0" smtClean="0">
                <a:latin typeface="Arial" panose="020B0604020202020204" pitchFamily="34" charset="0"/>
                <a:cs typeface="Arial" panose="020B0604020202020204" pitchFamily="34" charset="0"/>
              </a:rPr>
              <a:t>Hands On, show &amp; tell, supervised demonstrations, etc.  </a:t>
            </a:r>
          </a:p>
          <a:p>
            <a:r>
              <a:rPr lang="en-US" dirty="0" smtClean="0">
                <a:latin typeface="Arial" panose="020B0604020202020204" pitchFamily="34" charset="0"/>
                <a:cs typeface="Arial" panose="020B0604020202020204" pitchFamily="34" charset="0"/>
              </a:rPr>
              <a:t>Verbal &amp; written</a:t>
            </a:r>
          </a:p>
          <a:p>
            <a:r>
              <a:rPr lang="en-US" dirty="0" smtClean="0">
                <a:latin typeface="Arial" panose="020B0604020202020204" pitchFamily="34" charset="0"/>
                <a:cs typeface="Arial" panose="020B0604020202020204" pitchFamily="34" charset="0"/>
              </a:rPr>
              <a:t>Videos</a:t>
            </a:r>
          </a:p>
          <a:p>
            <a:r>
              <a:rPr lang="en-US" dirty="0" smtClean="0">
                <a:latin typeface="Arial" panose="020B0604020202020204" pitchFamily="34" charset="0"/>
                <a:cs typeface="Arial" panose="020B0604020202020204" pitchFamily="34" charset="0"/>
              </a:rPr>
              <a:t>Use OSHA guidelines – equipment, tools, PPE, practically any topic will have a ‘training’ component. </a:t>
            </a:r>
          </a:p>
          <a:p>
            <a:r>
              <a:rPr lang="en-US" dirty="0" smtClean="0">
                <a:latin typeface="Arial" panose="020B0604020202020204" pitchFamily="34" charset="0"/>
                <a:cs typeface="Arial" panose="020B0604020202020204" pitchFamily="34" charset="0"/>
              </a:rPr>
              <a:t>Ex VOSH: Unique Standards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2"/>
              </a:rPr>
              <a:t>www.doli.virginia.gov/vosh_enforcement/vaunique_standards</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More complex tasks – more detailed training.</a:t>
            </a:r>
          </a:p>
          <a:p>
            <a:r>
              <a:rPr lang="en-US" dirty="0" smtClean="0">
                <a:latin typeface="Arial" panose="020B0604020202020204" pitchFamily="34" charset="0"/>
                <a:cs typeface="Arial" panose="020B0604020202020204" pitchFamily="34" charset="0"/>
              </a:rPr>
              <a:t>Use Vendors, SME’s, sales reps, State Safety people, cooperative programs, etc.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77333"/>
            <a:ext cx="3810000" cy="2540000"/>
          </a:xfrm>
          <a:prstGeom prst="rect">
            <a:avLst/>
          </a:prstGeom>
        </p:spPr>
      </p:pic>
    </p:spTree>
    <p:extLst>
      <p:ext uri="{BB962C8B-B14F-4D97-AF65-F5344CB8AC3E}">
        <p14:creationId xmlns:p14="http://schemas.microsoft.com/office/powerpoint/2010/main" val="3798701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21346"/>
            <a:ext cx="10091057" cy="1609344"/>
          </a:xfrm>
        </p:spPr>
        <p:txBody>
          <a:bodyPr>
            <a:normAutofit/>
          </a:bodyPr>
          <a:lstStyle/>
          <a:p>
            <a:r>
              <a:rPr lang="en-US" sz="4800" dirty="0" smtClean="0"/>
              <a:t>Why You Need to Enforce the Safety Laws</a:t>
            </a:r>
            <a:endParaRPr lang="en-US" sz="4800" dirty="0"/>
          </a:p>
        </p:txBody>
      </p:sp>
      <p:sp>
        <p:nvSpPr>
          <p:cNvPr id="3" name="Content Placeholder 2"/>
          <p:cNvSpPr>
            <a:spLocks noGrp="1"/>
          </p:cNvSpPr>
          <p:nvPr>
            <p:ph idx="1"/>
          </p:nvPr>
        </p:nvSpPr>
        <p:spPr>
          <a:xfrm>
            <a:off x="367720" y="1745851"/>
            <a:ext cx="10058400" cy="4050792"/>
          </a:xfrm>
        </p:spPr>
        <p:txBody>
          <a:bodyPr>
            <a:normAutofit/>
          </a:bodyPr>
          <a:lstStyle/>
          <a:p>
            <a:r>
              <a:rPr lang="en-US" dirty="0" smtClean="0">
                <a:latin typeface="Arial" panose="020B0604020202020204" pitchFamily="34" charset="0"/>
                <a:cs typeface="Arial" panose="020B0604020202020204" pitchFamily="34" charset="0"/>
              </a:rPr>
              <a:t>Because OSHA could find YOU negligent</a:t>
            </a:r>
          </a:p>
          <a:p>
            <a:r>
              <a:rPr lang="en-US" dirty="0" smtClean="0">
                <a:latin typeface="Arial" panose="020B0604020202020204" pitchFamily="34" charset="0"/>
                <a:cs typeface="Arial" panose="020B0604020202020204" pitchFamily="34" charset="0"/>
              </a:rPr>
              <a:t>They will often reduce your penalty after an inspection if they see you have an active Program with fair discipline measures</a:t>
            </a:r>
          </a:p>
          <a:p>
            <a:r>
              <a:rPr lang="en-US" dirty="0" smtClean="0">
                <a:latin typeface="Arial" panose="020B0604020202020204" pitchFamily="34" charset="0"/>
                <a:cs typeface="Arial" panose="020B0604020202020204" pitchFamily="34" charset="0"/>
              </a:rPr>
              <a:t>You will stay out of the OSHA Severe Violator Program</a:t>
            </a:r>
          </a:p>
          <a:p>
            <a:r>
              <a:rPr lang="en-US" dirty="0" smtClean="0">
                <a:latin typeface="Arial" panose="020B0604020202020204" pitchFamily="34" charset="0"/>
                <a:cs typeface="Arial" panose="020B0604020202020204" pitchFamily="34" charset="0"/>
              </a:rPr>
              <a:t>Clients requirements: show proof of your safety efforts at time of bid</a:t>
            </a:r>
          </a:p>
          <a:p>
            <a:r>
              <a:rPr lang="en-US" dirty="0" smtClean="0">
                <a:latin typeface="Arial" panose="020B0604020202020204" pitchFamily="34" charset="0"/>
                <a:cs typeface="Arial" panose="020B0604020202020204" pitchFamily="34" charset="0"/>
              </a:rPr>
              <a:t>Because the other party’s attorney can use ‘failure to enforce’ as evidence against you, say for negligence</a:t>
            </a:r>
          </a:p>
          <a:p>
            <a:r>
              <a:rPr lang="en-US" dirty="0" smtClean="0">
                <a:latin typeface="Arial" panose="020B0604020202020204" pitchFamily="34" charset="0"/>
                <a:cs typeface="Arial" panose="020B0604020202020204" pitchFamily="34" charset="0"/>
              </a:rPr>
              <a:t>Because your insurance company will keep renewing your policy</a:t>
            </a:r>
          </a:p>
          <a:p>
            <a:r>
              <a:rPr lang="en-US" dirty="0" smtClean="0">
                <a:latin typeface="Arial" panose="020B0604020202020204" pitchFamily="34" charset="0"/>
                <a:cs typeface="Arial" panose="020B0604020202020204" pitchFamily="34" charset="0"/>
              </a:rPr>
              <a:t>Because some WC programs will deny or reduce benefits for employee misconduct. </a:t>
            </a:r>
          </a:p>
          <a:p>
            <a:endParaRPr lang="en-US" dirty="0"/>
          </a:p>
        </p:txBody>
      </p:sp>
    </p:spTree>
    <p:extLst>
      <p:ext uri="{BB962C8B-B14F-4D97-AF65-F5344CB8AC3E}">
        <p14:creationId xmlns:p14="http://schemas.microsoft.com/office/powerpoint/2010/main" val="32677874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Close Call, Near Miss – Gotta’ Have It</a:t>
            </a:r>
            <a:endParaRPr lang="en-US" sz="4800"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Anonymous reporting – sterilize the feedback </a:t>
            </a:r>
          </a:p>
          <a:p>
            <a:r>
              <a:rPr lang="en-US" dirty="0" smtClean="0">
                <a:latin typeface="Arial" panose="020B0604020202020204" pitchFamily="34" charset="0"/>
                <a:cs typeface="Arial" panose="020B0604020202020204" pitchFamily="34" charset="0"/>
              </a:rPr>
              <a:t>Reward for reporting – simple thank you, PPE, etc. </a:t>
            </a:r>
          </a:p>
          <a:p>
            <a:r>
              <a:rPr lang="en-US" dirty="0" smtClean="0">
                <a:latin typeface="Arial" panose="020B0604020202020204" pitchFamily="34" charset="0"/>
                <a:cs typeface="Arial" panose="020B0604020202020204" pitchFamily="34" charset="0"/>
              </a:rPr>
              <a:t>Investigate your Close Call reports to the extent needed</a:t>
            </a:r>
          </a:p>
          <a:p>
            <a:r>
              <a:rPr lang="en-US" dirty="0" smtClean="0">
                <a:latin typeface="Arial" panose="020B0604020202020204" pitchFamily="34" charset="0"/>
                <a:cs typeface="Arial" panose="020B0604020202020204" pitchFamily="34" charset="0"/>
              </a:rPr>
              <a:t>Keep track, data crunch the numbers to see where the minefields are</a:t>
            </a:r>
          </a:p>
          <a:p>
            <a:r>
              <a:rPr lang="en-US" dirty="0" smtClean="0">
                <a:latin typeface="Arial" panose="020B0604020202020204" pitchFamily="34" charset="0"/>
                <a:cs typeface="Arial" panose="020B0604020202020204" pitchFamily="34" charset="0"/>
              </a:rPr>
              <a:t>Teach &amp; Train based on your findings</a:t>
            </a:r>
          </a:p>
          <a:p>
            <a:r>
              <a:rPr lang="en-US" dirty="0" smtClean="0">
                <a:latin typeface="Arial" panose="020B0604020202020204" pitchFamily="34" charset="0"/>
                <a:cs typeface="Arial" panose="020B0604020202020204" pitchFamily="34" charset="0"/>
              </a:rPr>
              <a:t>Use on-line apps, i.e. ‘I-Audit’ </a:t>
            </a:r>
          </a:p>
          <a:p>
            <a:r>
              <a:rPr lang="en-US" dirty="0" smtClean="0">
                <a:latin typeface="Arial" panose="020B0604020202020204" pitchFamily="34" charset="0"/>
                <a:cs typeface="Arial" panose="020B0604020202020204" pitchFamily="34" charset="0"/>
              </a:rPr>
              <a:t>Unacceptable: NO REPORTS. This means no one is looking closely enough.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370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Insurance – when &amp; how to file a WC claim</a:t>
            </a:r>
            <a:endParaRPr lang="en-US" sz="4400"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NEVER file a claim (Avoid filing small claims; manage them in-house) </a:t>
            </a:r>
          </a:p>
          <a:p>
            <a:r>
              <a:rPr lang="en-US" dirty="0" smtClean="0">
                <a:latin typeface="Arial" panose="020B0604020202020204" pitchFamily="34" charset="0"/>
                <a:cs typeface="Arial" panose="020B0604020202020204" pitchFamily="34" charset="0"/>
              </a:rPr>
              <a:t>Make sure it needs to be filed. Serious losses, ex.</a:t>
            </a:r>
          </a:p>
          <a:p>
            <a:r>
              <a:rPr lang="en-US" dirty="0" smtClean="0">
                <a:latin typeface="Arial" panose="020B0604020202020204" pitchFamily="34" charset="0"/>
                <a:cs typeface="Arial" panose="020B0604020202020204" pitchFamily="34" charset="0"/>
              </a:rPr>
              <a:t>Set up an account with your local clinic</a:t>
            </a:r>
          </a:p>
          <a:p>
            <a:r>
              <a:rPr lang="en-US" dirty="0" smtClean="0">
                <a:latin typeface="Arial" panose="020B0604020202020204" pitchFamily="34" charset="0"/>
                <a:cs typeface="Arial" panose="020B0604020202020204" pitchFamily="34" charset="0"/>
              </a:rPr>
              <a:t>Drug test for everything</a:t>
            </a:r>
          </a:p>
          <a:p>
            <a:r>
              <a:rPr lang="en-US" dirty="0" smtClean="0">
                <a:latin typeface="Arial" panose="020B0604020202020204" pitchFamily="34" charset="0"/>
                <a:cs typeface="Arial" panose="020B0604020202020204" pitchFamily="34" charset="0"/>
              </a:rPr>
              <a:t>Direct pay for as much as possible </a:t>
            </a:r>
          </a:p>
          <a:p>
            <a:r>
              <a:rPr lang="en-US" dirty="0" smtClean="0">
                <a:latin typeface="Arial" panose="020B0604020202020204" pitchFamily="34" charset="0"/>
                <a:cs typeface="Arial" panose="020B0604020202020204" pitchFamily="34" charset="0"/>
              </a:rPr>
              <a:t>“Please do not over-treat my employee”</a:t>
            </a:r>
          </a:p>
          <a:p>
            <a:r>
              <a:rPr lang="en-US" dirty="0" smtClean="0">
                <a:latin typeface="Arial" panose="020B0604020202020204" pitchFamily="34" charset="0"/>
                <a:cs typeface="Arial" panose="020B0604020202020204" pitchFamily="34" charset="0"/>
              </a:rPr>
              <a:t>Light Duty Program; Early Return To Work</a:t>
            </a:r>
          </a:p>
          <a:p>
            <a:r>
              <a:rPr lang="en-US" dirty="0" smtClean="0">
                <a:latin typeface="Arial" panose="020B0604020202020204" pitchFamily="34" charset="0"/>
                <a:cs typeface="Arial" panose="020B0604020202020204" pitchFamily="34" charset="0"/>
              </a:rPr>
              <a:t>Job Descriptions required for Doc’s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933" y="2387601"/>
            <a:ext cx="3139545" cy="3139545"/>
          </a:xfrm>
          <a:prstGeom prst="rect">
            <a:avLst/>
          </a:prstGeom>
        </p:spPr>
      </p:pic>
    </p:spTree>
    <p:extLst>
      <p:ext uri="{BB962C8B-B14F-4D97-AF65-F5344CB8AC3E}">
        <p14:creationId xmlns:p14="http://schemas.microsoft.com/office/powerpoint/2010/main" val="3299709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33" y="484632"/>
            <a:ext cx="7012796" cy="1609344"/>
          </a:xfrm>
        </p:spPr>
        <p:txBody>
          <a:bodyPr>
            <a:noAutofit/>
          </a:bodyPr>
          <a:lstStyle/>
          <a:p>
            <a:pPr algn="ctr"/>
            <a:r>
              <a:rPr lang="en-US" sz="4400" u="sng" dirty="0" smtClean="0"/>
              <a:t>Best Safety Practices </a:t>
            </a:r>
            <a:r>
              <a:rPr lang="en-US" sz="4400" dirty="0" smtClean="0"/>
              <a:t/>
            </a:r>
            <a:br>
              <a:rPr lang="en-US" sz="4400" dirty="0" smtClean="0"/>
            </a:br>
            <a:r>
              <a:rPr lang="en-US" sz="4400" dirty="0" smtClean="0"/>
              <a:t>Adopt or Write Your Own</a:t>
            </a:r>
            <a:endParaRPr lang="en-US" sz="4400" dirty="0"/>
          </a:p>
        </p:txBody>
      </p:sp>
      <p:sp>
        <p:nvSpPr>
          <p:cNvPr id="3" name="Content Placeholder 2"/>
          <p:cNvSpPr>
            <a:spLocks noGrp="1"/>
          </p:cNvSpPr>
          <p:nvPr>
            <p:ph idx="1"/>
          </p:nvPr>
        </p:nvSpPr>
        <p:spPr>
          <a:xfrm>
            <a:off x="495323" y="3207040"/>
            <a:ext cx="10058400" cy="3245467"/>
          </a:xfrm>
        </p:spPr>
        <p:txBody>
          <a:bodyPr/>
          <a:lstStyle/>
          <a:p>
            <a:r>
              <a:rPr lang="en-US" dirty="0" smtClean="0">
                <a:latin typeface="Arial" panose="020B0604020202020204" pitchFamily="34" charset="0"/>
                <a:cs typeface="Arial" panose="020B0604020202020204" pitchFamily="34" charset="0"/>
              </a:rPr>
              <a:t>General </a:t>
            </a:r>
            <a:r>
              <a:rPr lang="en-US" dirty="0">
                <a:latin typeface="Arial" panose="020B0604020202020204" pitchFamily="34" charset="0"/>
                <a:cs typeface="Arial" panose="020B0604020202020204" pitchFamily="34" charset="0"/>
              </a:rPr>
              <a:t>Motors </a:t>
            </a:r>
            <a:r>
              <a:rPr lang="en-US" dirty="0" smtClean="0">
                <a:latin typeface="Arial" panose="020B0604020202020204" pitchFamily="34" charset="0"/>
                <a:cs typeface="Arial" panose="020B0604020202020204" pitchFamily="34" charset="0"/>
              </a:rPr>
              <a:t>just threw out the rule book! For example….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Adopt Best Management Practices for as much of your operation as possible </a:t>
            </a:r>
          </a:p>
          <a:p>
            <a:r>
              <a:rPr lang="en-US" dirty="0" smtClean="0">
                <a:latin typeface="Arial" panose="020B0604020202020204" pitchFamily="34" charset="0"/>
                <a:cs typeface="Arial" panose="020B0604020202020204" pitchFamily="34" charset="0"/>
              </a:rPr>
              <a:t>Best Safety &amp; QA/QC Practices</a:t>
            </a:r>
          </a:p>
          <a:p>
            <a:r>
              <a:rPr lang="en-US" dirty="0" smtClean="0">
                <a:latin typeface="Arial" panose="020B0604020202020204" pitchFamily="34" charset="0"/>
                <a:cs typeface="Arial" panose="020B0604020202020204" pitchFamily="34" charset="0"/>
              </a:rPr>
              <a:t>Paving, striping, sweeping, driving, etc. </a:t>
            </a:r>
          </a:p>
          <a:p>
            <a:r>
              <a:rPr lang="en-US" dirty="0" smtClean="0">
                <a:latin typeface="Arial" panose="020B0604020202020204" pitchFamily="34" charset="0"/>
                <a:cs typeface="Arial" panose="020B0604020202020204" pitchFamily="34" charset="0"/>
              </a:rPr>
              <a:t>Specify a metric, a standard, a guideline, for as many discrete activities as possible </a:t>
            </a:r>
          </a:p>
          <a:p>
            <a:r>
              <a:rPr lang="en-US" dirty="0" smtClean="0">
                <a:latin typeface="Arial" panose="020B0604020202020204" pitchFamily="34" charset="0"/>
                <a:cs typeface="Arial" panose="020B0604020202020204" pitchFamily="34" charset="0"/>
              </a:rPr>
              <a:t>Measure everything; report everything; provide feedback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738" y="553865"/>
            <a:ext cx="2622369" cy="3059430"/>
          </a:xfrm>
          <a:prstGeom prst="rect">
            <a:avLst/>
          </a:prstGeom>
        </p:spPr>
      </p:pic>
    </p:spTree>
    <p:extLst>
      <p:ext uri="{BB962C8B-B14F-4D97-AF65-F5344CB8AC3E}">
        <p14:creationId xmlns:p14="http://schemas.microsoft.com/office/powerpoint/2010/main" val="1062769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484632"/>
            <a:ext cx="11142133" cy="1217168"/>
          </a:xfrm>
        </p:spPr>
        <p:txBody>
          <a:bodyPr>
            <a:normAutofit fontScale="90000"/>
          </a:bodyPr>
          <a:lstStyle/>
          <a:p>
            <a:pPr algn="ctr"/>
            <a:r>
              <a:rPr lang="en-US" sz="4400" dirty="0" smtClean="0"/>
              <a:t>Defensive Driving Tips for Construction Fleets</a:t>
            </a:r>
            <a:endParaRPr lang="en-US" sz="4400" dirty="0"/>
          </a:p>
        </p:txBody>
      </p:sp>
      <p:sp>
        <p:nvSpPr>
          <p:cNvPr id="3" name="Content Placeholder 2"/>
          <p:cNvSpPr>
            <a:spLocks noGrp="1"/>
          </p:cNvSpPr>
          <p:nvPr>
            <p:ph idx="1"/>
          </p:nvPr>
        </p:nvSpPr>
        <p:spPr>
          <a:xfrm>
            <a:off x="406399" y="2567815"/>
            <a:ext cx="10058400" cy="4050792"/>
          </a:xfrm>
        </p:spPr>
        <p:txBody>
          <a:bodyPr/>
          <a:lstStyle/>
          <a:p>
            <a:r>
              <a:rPr lang="en-US" dirty="0" smtClean="0">
                <a:latin typeface="Arial" panose="020B0604020202020204" pitchFamily="34" charset="0"/>
                <a:cs typeface="Arial" panose="020B0604020202020204" pitchFamily="34" charset="0"/>
              </a:rPr>
              <a:t>Day Time Running Lights – all units-LIGHTS</a:t>
            </a:r>
          </a:p>
          <a:p>
            <a:r>
              <a:rPr lang="en-US" dirty="0" smtClean="0">
                <a:latin typeface="Arial" panose="020B0604020202020204" pitchFamily="34" charset="0"/>
                <a:cs typeface="Arial" panose="020B0604020202020204" pitchFamily="34" charset="0"/>
              </a:rPr>
              <a:t>Inspect &amp; clean the rig before rolling out</a:t>
            </a:r>
          </a:p>
          <a:p>
            <a:r>
              <a:rPr lang="en-US" dirty="0" smtClean="0">
                <a:latin typeface="Arial" panose="020B0604020202020204" pitchFamily="34" charset="0"/>
                <a:cs typeface="Arial" panose="020B0604020202020204" pitchFamily="34" charset="0"/>
              </a:rPr>
              <a:t>Secure the rig, stuff on the back</a:t>
            </a:r>
          </a:p>
          <a:p>
            <a:r>
              <a:rPr lang="en-US" dirty="0" smtClean="0">
                <a:latin typeface="Arial" panose="020B0604020202020204" pitchFamily="34" charset="0"/>
                <a:cs typeface="Arial" panose="020B0604020202020204" pitchFamily="34" charset="0"/>
              </a:rPr>
              <a:t>Test the brakes; trailer hitch, safety chains, lights, conspicuity markings, etc. </a:t>
            </a:r>
          </a:p>
          <a:p>
            <a:r>
              <a:rPr lang="en-US" dirty="0" smtClean="0">
                <a:latin typeface="Arial" panose="020B0604020202020204" pitchFamily="34" charset="0"/>
                <a:cs typeface="Arial" panose="020B0604020202020204" pitchFamily="34" charset="0"/>
              </a:rPr>
              <a:t>Avoid overloading; cover/tarp all loads</a:t>
            </a:r>
          </a:p>
          <a:p>
            <a:r>
              <a:rPr lang="en-US" dirty="0" smtClean="0">
                <a:latin typeface="Arial" panose="020B0604020202020204" pitchFamily="34" charset="0"/>
                <a:cs typeface="Arial" panose="020B0604020202020204" pitchFamily="34" charset="0"/>
              </a:rPr>
              <a:t>Make sure the bed is DOWN</a:t>
            </a:r>
          </a:p>
          <a:p>
            <a:r>
              <a:rPr lang="en-US" dirty="0" smtClean="0">
                <a:latin typeface="Arial" panose="020B0604020202020204" pitchFamily="34" charset="0"/>
                <a:cs typeface="Arial" panose="020B0604020202020204" pitchFamily="34" charset="0"/>
              </a:rPr>
              <a:t>Pick safest route – avoid congestion</a:t>
            </a:r>
          </a:p>
          <a:p>
            <a:r>
              <a:rPr lang="en-US" dirty="0" smtClean="0">
                <a:latin typeface="Arial" panose="020B0604020202020204" pitchFamily="34" charset="0"/>
                <a:cs typeface="Arial" panose="020B0604020202020204" pitchFamily="34" charset="0"/>
              </a:rPr>
              <a:t>Early AM, late afternoon, early evening, avoid rush hour; NIGHT!! </a:t>
            </a:r>
          </a:p>
          <a:p>
            <a:r>
              <a:rPr lang="en-US" dirty="0" smtClean="0">
                <a:latin typeface="Arial" panose="020B0604020202020204" pitchFamily="34" charset="0"/>
                <a:cs typeface="Arial" panose="020B0604020202020204" pitchFamily="34" charset="0"/>
              </a:rPr>
              <a:t>Use toll roads, interstates. Avoid 2 lane undivided</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186" y="1350647"/>
            <a:ext cx="3540881" cy="2368656"/>
          </a:xfrm>
          <a:prstGeom prst="rect">
            <a:avLst/>
          </a:prstGeom>
        </p:spPr>
      </p:pic>
    </p:spTree>
    <p:extLst>
      <p:ext uri="{BB962C8B-B14F-4D97-AF65-F5344CB8AC3E}">
        <p14:creationId xmlns:p14="http://schemas.microsoft.com/office/powerpoint/2010/main" val="11709979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20" y="305018"/>
            <a:ext cx="10058400" cy="1609344"/>
          </a:xfrm>
        </p:spPr>
        <p:txBody>
          <a:bodyPr/>
          <a:lstStyle/>
          <a:p>
            <a:r>
              <a:rPr lang="en-US" dirty="0" smtClean="0"/>
              <a:t>Defensive driving - continued</a:t>
            </a:r>
            <a:endParaRPr lang="en-US" dirty="0"/>
          </a:p>
        </p:txBody>
      </p:sp>
      <p:sp>
        <p:nvSpPr>
          <p:cNvPr id="3" name="Content Placeholder 2"/>
          <p:cNvSpPr>
            <a:spLocks noGrp="1"/>
          </p:cNvSpPr>
          <p:nvPr>
            <p:ph idx="1"/>
          </p:nvPr>
        </p:nvSpPr>
        <p:spPr>
          <a:xfrm>
            <a:off x="0" y="1587791"/>
            <a:ext cx="8857923" cy="4050792"/>
          </a:xfrm>
        </p:spPr>
        <p:txBody>
          <a:bodyPr/>
          <a:lstStyle/>
          <a:p>
            <a:r>
              <a:rPr lang="en-US" dirty="0" smtClean="0">
                <a:latin typeface="Arial" panose="020B0604020202020204" pitchFamily="34" charset="0"/>
                <a:cs typeface="Arial" panose="020B0604020202020204" pitchFamily="34" charset="0"/>
              </a:rPr>
              <a:t>Train &amp; Inform your drivers; CDL/DOT Safety Meetings</a:t>
            </a:r>
          </a:p>
          <a:p>
            <a:r>
              <a:rPr lang="en-US" dirty="0" smtClean="0">
                <a:latin typeface="Arial" panose="020B0604020202020204" pitchFamily="34" charset="0"/>
                <a:cs typeface="Arial" panose="020B0604020202020204" pitchFamily="34" charset="0"/>
              </a:rPr>
              <a:t>Leave space – LOTS of space ahead of you</a:t>
            </a:r>
          </a:p>
          <a:p>
            <a:r>
              <a:rPr lang="en-US" dirty="0" smtClean="0">
                <a:latin typeface="Arial" panose="020B0604020202020204" pitchFamily="34" charset="0"/>
                <a:cs typeface="Arial" panose="020B0604020202020204" pitchFamily="34" charset="0"/>
              </a:rPr>
              <a:t>Fatigue issues – manage drivers time</a:t>
            </a:r>
          </a:p>
          <a:p>
            <a:r>
              <a:rPr lang="en-US" dirty="0" smtClean="0">
                <a:latin typeface="Arial" panose="020B0604020202020204" pitchFamily="34" charset="0"/>
                <a:cs typeface="Arial" panose="020B0604020202020204" pitchFamily="34" charset="0"/>
              </a:rPr>
              <a:t>Overnight shifts, snow, etc.</a:t>
            </a:r>
          </a:p>
          <a:p>
            <a:r>
              <a:rPr lang="en-US" dirty="0" smtClean="0">
                <a:latin typeface="Arial" panose="020B0604020202020204" pitchFamily="34" charset="0"/>
                <a:cs typeface="Arial" panose="020B0604020202020204" pitchFamily="34" charset="0"/>
              </a:rPr>
              <a:t>LOTO for operator/mechanics/drivers</a:t>
            </a:r>
          </a:p>
          <a:p>
            <a:r>
              <a:rPr lang="en-US" dirty="0" smtClean="0">
                <a:latin typeface="Arial" panose="020B0604020202020204" pitchFamily="34" charset="0"/>
                <a:cs typeface="Arial" panose="020B0604020202020204" pitchFamily="34" charset="0"/>
              </a:rPr>
              <a:t>Over-height warnings in cab</a:t>
            </a:r>
          </a:p>
          <a:p>
            <a:r>
              <a:rPr lang="en-US" dirty="0" smtClean="0">
                <a:latin typeface="Arial" panose="020B0604020202020204" pitchFamily="34" charset="0"/>
                <a:cs typeface="Arial" panose="020B0604020202020204" pitchFamily="34" charset="0"/>
              </a:rPr>
              <a:t>Protect your rear</a:t>
            </a:r>
          </a:p>
          <a:p>
            <a:r>
              <a:rPr lang="en-US" dirty="0" smtClean="0">
                <a:latin typeface="Arial" panose="020B0604020202020204" pitchFamily="34" charset="0"/>
                <a:cs typeface="Arial" panose="020B0604020202020204" pitchFamily="34" charset="0"/>
              </a:rPr>
              <a:t>Blind side backing &amp; use of Spotters</a:t>
            </a:r>
          </a:p>
          <a:p>
            <a:r>
              <a:rPr lang="en-US" dirty="0" smtClean="0">
                <a:latin typeface="Arial" panose="020B0604020202020204" pitchFamily="34" charset="0"/>
                <a:cs typeface="Arial" panose="020B0604020202020204" pitchFamily="34" charset="0"/>
              </a:rPr>
              <a:t>Tip: Pressure Washer!!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335" y="2029969"/>
            <a:ext cx="5849546" cy="4387160"/>
          </a:xfrm>
          <a:prstGeom prst="rect">
            <a:avLst/>
          </a:prstGeom>
        </p:spPr>
      </p:pic>
    </p:spTree>
    <p:extLst>
      <p:ext uri="{BB962C8B-B14F-4D97-AF65-F5344CB8AC3E}">
        <p14:creationId xmlns:p14="http://schemas.microsoft.com/office/powerpoint/2010/main" val="18803729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Extra Credit</a:t>
            </a:r>
            <a:endParaRPr lang="en-US" dirty="0"/>
          </a:p>
        </p:txBody>
      </p:sp>
      <p:sp>
        <p:nvSpPr>
          <p:cNvPr id="3" name="Content Placeholder 2"/>
          <p:cNvSpPr>
            <a:spLocks noGrp="1"/>
          </p:cNvSpPr>
          <p:nvPr>
            <p:ph idx="1"/>
          </p:nvPr>
        </p:nvSpPr>
        <p:spPr/>
        <p:txBody>
          <a:bodyPr>
            <a:normAutofit/>
          </a:bodyPr>
          <a:lstStyle/>
          <a:p>
            <a:r>
              <a:rPr lang="en-US" b="1" u="sng" dirty="0" smtClean="0">
                <a:latin typeface="Arial" panose="020B0604020202020204" pitchFamily="34" charset="0"/>
                <a:cs typeface="Arial" panose="020B0604020202020204" pitchFamily="34" charset="0"/>
              </a:rPr>
              <a:t>Pre-shift</a:t>
            </a:r>
            <a:r>
              <a:rPr lang="en-US" dirty="0" smtClean="0">
                <a:latin typeface="Arial" panose="020B0604020202020204" pitchFamily="34" charset="0"/>
                <a:cs typeface="Arial" panose="020B0604020202020204" pitchFamily="34" charset="0"/>
              </a:rPr>
              <a:t> safety meeting followed by  </a:t>
            </a:r>
            <a:r>
              <a:rPr lang="en-US" b="1" u="sng" dirty="0" smtClean="0">
                <a:latin typeface="Arial" panose="020B0604020202020204" pitchFamily="34" charset="0"/>
                <a:cs typeface="Arial" panose="020B0604020202020204" pitchFamily="34" charset="0"/>
              </a:rPr>
              <a:t>POST Shift</a:t>
            </a:r>
            <a:r>
              <a:rPr lang="en-US" dirty="0" smtClean="0">
                <a:latin typeface="Arial" panose="020B0604020202020204" pitchFamily="34" charset="0"/>
                <a:cs typeface="Arial" panose="020B0604020202020204" pitchFamily="34" charset="0"/>
              </a:rPr>
              <a:t> de-briefing!</a:t>
            </a:r>
          </a:p>
          <a:p>
            <a:r>
              <a:rPr lang="en-US" dirty="0" smtClean="0">
                <a:latin typeface="Arial" panose="020B0604020202020204" pitchFamily="34" charset="0"/>
                <a:cs typeface="Arial" panose="020B0604020202020204" pitchFamily="34" charset="0"/>
              </a:rPr>
              <a:t>Warm up exercises before shift</a:t>
            </a:r>
          </a:p>
          <a:p>
            <a:r>
              <a:rPr lang="en-US" dirty="0" smtClean="0">
                <a:latin typeface="Arial" panose="020B0604020202020204" pitchFamily="34" charset="0"/>
                <a:cs typeface="Arial" panose="020B0604020202020204" pitchFamily="34" charset="0"/>
              </a:rPr>
              <a:t>Use of I-Audit to track and record</a:t>
            </a:r>
          </a:p>
          <a:p>
            <a:r>
              <a:rPr lang="en-US" dirty="0" smtClean="0">
                <a:latin typeface="Arial" panose="020B0604020202020204" pitchFamily="34" charset="0"/>
                <a:cs typeface="Arial" panose="020B0604020202020204" pitchFamily="34" charset="0"/>
              </a:rPr>
              <a:t>JHA’s / AHA’s are increasingly common. Become familiar with writing one</a:t>
            </a:r>
          </a:p>
          <a:p>
            <a:r>
              <a:rPr lang="en-US" dirty="0" smtClean="0">
                <a:latin typeface="Arial" panose="020B0604020202020204" pitchFamily="34" charset="0"/>
                <a:cs typeface="Arial" panose="020B0604020202020204" pitchFamily="34" charset="0"/>
              </a:rPr>
              <a:t>Learn the language of your customer – manufacturing, retail, commercial, etc. </a:t>
            </a:r>
          </a:p>
          <a:p>
            <a:r>
              <a:rPr lang="en-US" dirty="0" smtClean="0">
                <a:latin typeface="Arial" panose="020B0604020202020204" pitchFamily="34" charset="0"/>
                <a:cs typeface="Arial" panose="020B0604020202020204" pitchFamily="34" charset="0"/>
              </a:rPr>
              <a:t>Include Industrial Hygiene into your program – i.e. heat stress information, silica dust exposures; noise – free app. </a:t>
            </a:r>
          </a:p>
          <a:p>
            <a:r>
              <a:rPr lang="en-US" dirty="0" smtClean="0">
                <a:latin typeface="Arial" panose="020B0604020202020204" pitchFamily="34" charset="0"/>
                <a:cs typeface="Arial" panose="020B0604020202020204" pitchFamily="34" charset="0"/>
              </a:rPr>
              <a:t>Hydraulics – park on mats or surface where leaks can be found; use bibs and diapers on hoses. Repairs made off-site. Commercial spill kits, mats, pillows, etc</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Water Gel Burn Blankets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5354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81" y="230632"/>
            <a:ext cx="11472334" cy="1609344"/>
          </a:xfrm>
        </p:spPr>
        <p:txBody>
          <a:bodyPr/>
          <a:lstStyle/>
          <a:p>
            <a:r>
              <a:rPr lang="en-US" dirty="0" smtClean="0"/>
              <a:t>Important element: </a:t>
            </a:r>
            <a:r>
              <a:rPr lang="en-US" b="1" u="sng" dirty="0" smtClean="0">
                <a:solidFill>
                  <a:srgbClr val="00B050"/>
                </a:solidFill>
              </a:rPr>
              <a:t>Safety committee </a:t>
            </a:r>
            <a:endParaRPr lang="en-US" b="1" u="sng" dirty="0">
              <a:solidFill>
                <a:srgbClr val="00B050"/>
              </a:solidFill>
            </a:endParaRPr>
          </a:p>
        </p:txBody>
      </p:sp>
      <p:sp>
        <p:nvSpPr>
          <p:cNvPr id="3" name="Content Placeholder 2"/>
          <p:cNvSpPr>
            <a:spLocks noGrp="1"/>
          </p:cNvSpPr>
          <p:nvPr>
            <p:ph idx="1"/>
          </p:nvPr>
        </p:nvSpPr>
        <p:spPr>
          <a:xfrm>
            <a:off x="653143" y="1839976"/>
            <a:ext cx="10475105" cy="4332224"/>
          </a:xfrm>
        </p:spPr>
        <p:txBody>
          <a:bodyPr/>
          <a:lstStyle/>
          <a:p>
            <a:r>
              <a:rPr lang="en-US" dirty="0" smtClean="0">
                <a:latin typeface="Arial" panose="020B0604020202020204" pitchFamily="34" charset="0"/>
                <a:cs typeface="Arial" panose="020B0604020202020204" pitchFamily="34" charset="0"/>
              </a:rPr>
              <a:t>Select the right mix of Members</a:t>
            </a:r>
          </a:p>
          <a:p>
            <a:r>
              <a:rPr lang="en-US" dirty="0" smtClean="0">
                <a:latin typeface="Arial" panose="020B0604020202020204" pitchFamily="34" charset="0"/>
                <a:cs typeface="Arial" panose="020B0604020202020204" pitchFamily="34" charset="0"/>
              </a:rPr>
              <a:t>Functional levels, administrative, recognize, empower</a:t>
            </a:r>
          </a:p>
          <a:p>
            <a:r>
              <a:rPr lang="en-US" dirty="0" smtClean="0">
                <a:latin typeface="Arial" panose="020B0604020202020204" pitchFamily="34" charset="0"/>
                <a:cs typeface="Arial" panose="020B0604020202020204" pitchFamily="34" charset="0"/>
              </a:rPr>
              <a:t>Cross-section of employees</a:t>
            </a:r>
          </a:p>
          <a:p>
            <a:r>
              <a:rPr lang="en-US" dirty="0" smtClean="0">
                <a:latin typeface="Arial" panose="020B0604020202020204" pitchFamily="34" charset="0"/>
                <a:cs typeface="Arial" panose="020B0604020202020204" pitchFamily="34" charset="0"/>
              </a:rPr>
              <a:t>Examples of things the Committee can look at:</a:t>
            </a:r>
          </a:p>
          <a:p>
            <a:pPr lvl="1"/>
            <a:r>
              <a:rPr lang="en-US" dirty="0" smtClean="0">
                <a:latin typeface="Arial" panose="020B0604020202020204" pitchFamily="34" charset="0"/>
                <a:cs typeface="Arial" panose="020B0604020202020204" pitchFamily="34" charset="0"/>
              </a:rPr>
              <a:t>Trial safety gear- ‘stuff’, tools, gear </a:t>
            </a:r>
          </a:p>
          <a:p>
            <a:pPr lvl="1"/>
            <a:r>
              <a:rPr lang="en-US" dirty="0" smtClean="0">
                <a:latin typeface="Arial" panose="020B0604020202020204" pitchFamily="34" charset="0"/>
                <a:cs typeface="Arial" panose="020B0604020202020204" pitchFamily="34" charset="0"/>
              </a:rPr>
              <a:t>Job safety performance issues</a:t>
            </a:r>
          </a:p>
          <a:p>
            <a:pPr lvl="1"/>
            <a:r>
              <a:rPr lang="en-US" dirty="0" smtClean="0">
                <a:latin typeface="Arial" panose="020B0604020202020204" pitchFamily="34" charset="0"/>
                <a:cs typeface="Arial" panose="020B0604020202020204" pitchFamily="34" charset="0"/>
              </a:rPr>
              <a:t>Seasonal or shift issues</a:t>
            </a:r>
          </a:p>
          <a:p>
            <a:pPr lvl="1"/>
            <a:r>
              <a:rPr lang="en-US" dirty="0" smtClean="0">
                <a:latin typeface="Arial" panose="020B0604020202020204" pitchFamily="34" charset="0"/>
                <a:cs typeface="Arial" panose="020B0604020202020204" pitchFamily="34" charset="0"/>
              </a:rPr>
              <a:t>Safety suggestions</a:t>
            </a:r>
          </a:p>
          <a:p>
            <a:pPr lvl="1"/>
            <a:r>
              <a:rPr lang="en-US" dirty="0" smtClean="0">
                <a:latin typeface="Arial" panose="020B0604020202020204" pitchFamily="34" charset="0"/>
                <a:cs typeface="Arial" panose="020B0604020202020204" pitchFamily="34" charset="0"/>
              </a:rPr>
              <a:t>Improvements</a:t>
            </a:r>
          </a:p>
          <a:p>
            <a:pPr lvl="1"/>
            <a:r>
              <a:rPr lang="en-US" dirty="0" smtClean="0">
                <a:latin typeface="Arial" panose="020B0604020202020204" pitchFamily="34" charset="0"/>
                <a:cs typeface="Arial" panose="020B0604020202020204" pitchFamily="34" charset="0"/>
              </a:rPr>
              <a:t>Near misses</a:t>
            </a:r>
          </a:p>
          <a:p>
            <a:pPr lvl="1"/>
            <a:r>
              <a:rPr lang="en-US" dirty="0" smtClean="0">
                <a:latin typeface="Arial" panose="020B0604020202020204" pitchFamily="34" charset="0"/>
                <a:cs typeface="Arial" panose="020B0604020202020204" pitchFamily="34" charset="0"/>
              </a:rPr>
              <a:t>Bring in guest speakers, SME’s </a:t>
            </a:r>
            <a:endParaRPr lang="en-US" dirty="0">
              <a:latin typeface="Arial" panose="020B0604020202020204" pitchFamily="34" charset="0"/>
              <a:cs typeface="Arial" panose="020B0604020202020204" pitchFamily="34" charset="0"/>
            </a:endParaRPr>
          </a:p>
          <a:p>
            <a:pPr lvl="1"/>
            <a:endParaRPr lang="en-US"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867" y="1768461"/>
            <a:ext cx="3347381" cy="3361718"/>
          </a:xfrm>
          <a:prstGeom prst="rect">
            <a:avLst/>
          </a:prstGeom>
        </p:spPr>
      </p:pic>
    </p:spTree>
    <p:extLst>
      <p:ext uri="{BB962C8B-B14F-4D97-AF65-F5344CB8AC3E}">
        <p14:creationId xmlns:p14="http://schemas.microsoft.com/office/powerpoint/2010/main" val="3613267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49434"/>
          </a:xfrm>
        </p:spPr>
        <p:txBody>
          <a:bodyPr>
            <a:normAutofit fontScale="90000"/>
          </a:bodyPr>
          <a:lstStyle/>
          <a:p>
            <a:r>
              <a:rPr lang="en-US" dirty="0" smtClean="0"/>
              <a:t>Topics We Will Cover – MAKE NOTES!!!  </a:t>
            </a:r>
            <a:endParaRPr lang="en-US" dirty="0"/>
          </a:p>
        </p:txBody>
      </p:sp>
      <p:sp>
        <p:nvSpPr>
          <p:cNvPr id="3" name="Content Placeholder 2"/>
          <p:cNvSpPr>
            <a:spLocks noGrp="1"/>
          </p:cNvSpPr>
          <p:nvPr>
            <p:ph idx="1"/>
          </p:nvPr>
        </p:nvSpPr>
        <p:spPr>
          <a:xfrm>
            <a:off x="604157" y="1634066"/>
            <a:ext cx="10524091" cy="4310743"/>
          </a:xfrm>
        </p:spPr>
        <p:txBody>
          <a:bodyPr>
            <a:noAutofit/>
          </a:bodyPr>
          <a:lstStyle/>
          <a:p>
            <a:r>
              <a:rPr lang="en-US" dirty="0" smtClean="0">
                <a:latin typeface="Arial" panose="020B0604020202020204" pitchFamily="34" charset="0"/>
                <a:cs typeface="Arial" panose="020B0604020202020204" pitchFamily="34" charset="0"/>
              </a:rPr>
              <a:t>Starting </a:t>
            </a:r>
            <a:r>
              <a:rPr lang="en-US" dirty="0">
                <a:latin typeface="Arial" panose="020B0604020202020204" pitchFamily="34" charset="0"/>
                <a:cs typeface="Arial" panose="020B0604020202020204" pitchFamily="34" charset="0"/>
              </a:rPr>
              <a:t>a Safety Program matched to the complexity of your </a:t>
            </a:r>
            <a:r>
              <a:rPr lang="en-US" dirty="0" smtClean="0">
                <a:latin typeface="Arial" panose="020B0604020202020204" pitchFamily="34" charset="0"/>
                <a:cs typeface="Arial" panose="020B0604020202020204" pitchFamily="34" charset="0"/>
              </a:rPr>
              <a:t>work </a:t>
            </a:r>
          </a:p>
          <a:p>
            <a:r>
              <a:rPr lang="en-US" dirty="0" smtClean="0">
                <a:latin typeface="Arial" panose="020B0604020202020204" pitchFamily="34" charset="0"/>
                <a:cs typeface="Arial" panose="020B0604020202020204" pitchFamily="34" charset="0"/>
              </a:rPr>
              <a:t>Running </a:t>
            </a:r>
            <a:r>
              <a:rPr lang="en-US" dirty="0">
                <a:latin typeface="Arial" panose="020B0604020202020204" pitchFamily="34" charset="0"/>
                <a:cs typeface="Arial" panose="020B0604020202020204" pitchFamily="34" charset="0"/>
              </a:rPr>
              <a:t>your safety </a:t>
            </a:r>
            <a:r>
              <a:rPr lang="en-US" dirty="0" smtClean="0">
                <a:latin typeface="Arial" panose="020B0604020202020204" pitchFamily="34" charset="0"/>
                <a:cs typeface="Arial" panose="020B0604020202020204" pitchFamily="34" charset="0"/>
              </a:rPr>
              <a:t>meetings</a:t>
            </a:r>
          </a:p>
          <a:p>
            <a:r>
              <a:rPr lang="en-US" dirty="0" smtClean="0">
                <a:latin typeface="Arial" panose="020B0604020202020204" pitchFamily="34" charset="0"/>
                <a:cs typeface="Arial" panose="020B0604020202020204" pitchFamily="34" charset="0"/>
              </a:rPr>
              <a:t>Safety topics </a:t>
            </a:r>
            <a:r>
              <a:rPr lang="en-US" dirty="0">
                <a:latin typeface="Arial" panose="020B0604020202020204" pitchFamily="34" charset="0"/>
                <a:cs typeface="Arial" panose="020B0604020202020204" pitchFamily="34" charset="0"/>
              </a:rPr>
              <a:t>to maintain employee </a:t>
            </a:r>
            <a:r>
              <a:rPr lang="en-US" dirty="0" smtClean="0">
                <a:latin typeface="Arial" panose="020B0604020202020204" pitchFamily="34" charset="0"/>
                <a:cs typeface="Arial" panose="020B0604020202020204" pitchFamily="34" charset="0"/>
              </a:rPr>
              <a:t>interest</a:t>
            </a:r>
          </a:p>
          <a:p>
            <a:r>
              <a:rPr lang="en-US" dirty="0" smtClean="0">
                <a:latin typeface="Arial" panose="020B0604020202020204" pitchFamily="34" charset="0"/>
                <a:cs typeface="Arial" panose="020B0604020202020204" pitchFamily="34" charset="0"/>
              </a:rPr>
              <a:t>Performance</a:t>
            </a:r>
            <a:r>
              <a:rPr lang="en-US" dirty="0">
                <a:latin typeface="Arial" panose="020B0604020202020204" pitchFamily="34" charset="0"/>
                <a:cs typeface="Arial" panose="020B0604020202020204" pitchFamily="34" charset="0"/>
              </a:rPr>
              <a:t> recognition </a:t>
            </a:r>
            <a:r>
              <a:rPr lang="en-US" dirty="0" smtClean="0">
                <a:latin typeface="Arial" panose="020B0604020202020204" pitchFamily="34" charset="0"/>
                <a:cs typeface="Arial" panose="020B0604020202020204" pitchFamily="34" charset="0"/>
              </a:rPr>
              <a:t>- critical Program element</a:t>
            </a:r>
          </a:p>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ways </a:t>
            </a:r>
            <a:r>
              <a:rPr lang="en-US" dirty="0" smtClean="0">
                <a:latin typeface="Arial" panose="020B0604020202020204" pitchFamily="34" charset="0"/>
                <a:cs typeface="Arial" panose="020B0604020202020204" pitchFamily="34" charset="0"/>
              </a:rPr>
              <a:t>recognize employee safety performance</a:t>
            </a:r>
          </a:p>
          <a:p>
            <a:r>
              <a:rPr lang="en-US" dirty="0" smtClean="0">
                <a:latin typeface="Arial" panose="020B0604020202020204" pitchFamily="34" charset="0"/>
                <a:cs typeface="Arial" panose="020B0604020202020204" pitchFamily="34" charset="0"/>
              </a:rPr>
              <a:t>Root </a:t>
            </a:r>
            <a:r>
              <a:rPr lang="en-US" dirty="0">
                <a:latin typeface="Arial" panose="020B0604020202020204" pitchFamily="34" charset="0"/>
                <a:cs typeface="Arial" panose="020B0604020202020204" pitchFamily="34" charset="0"/>
              </a:rPr>
              <a:t>Cause Analysis of </a:t>
            </a:r>
            <a:r>
              <a:rPr lang="en-US" dirty="0" smtClean="0">
                <a:latin typeface="Arial" panose="020B0604020202020204" pitchFamily="34" charset="0"/>
                <a:cs typeface="Arial" panose="020B0604020202020204" pitchFamily="34" charset="0"/>
              </a:rPr>
              <a:t>incidents</a:t>
            </a:r>
          </a:p>
          <a:p>
            <a:r>
              <a:rPr lang="en-US" dirty="0" smtClean="0">
                <a:latin typeface="Arial" panose="020B0604020202020204" pitchFamily="34" charset="0"/>
                <a:cs typeface="Arial" panose="020B0604020202020204" pitchFamily="34" charset="0"/>
              </a:rPr>
              <a:t>Close </a:t>
            </a:r>
            <a:r>
              <a:rPr lang="en-US" dirty="0">
                <a:latin typeface="Arial" panose="020B0604020202020204" pitchFamily="34" charset="0"/>
                <a:cs typeface="Arial" panose="020B0604020202020204" pitchFamily="34" charset="0"/>
              </a:rPr>
              <a:t>Call reporting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ways your</a:t>
            </a:r>
            <a:r>
              <a:rPr lang="en-US" dirty="0">
                <a:latin typeface="Arial" panose="020B0604020202020204" pitchFamily="34" charset="0"/>
                <a:cs typeface="Arial" panose="020B0604020202020204" pitchFamily="34" charset="0"/>
              </a:rPr>
              <a:t> safety program affects your insurance EMF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How to manage </a:t>
            </a:r>
            <a:r>
              <a:rPr lang="en-US" dirty="0">
                <a:latin typeface="Arial" panose="020B0604020202020204" pitchFamily="34" charset="0"/>
                <a:cs typeface="Arial" panose="020B0604020202020204" pitchFamily="34" charset="0"/>
              </a:rPr>
              <a:t>both to the best advantage.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Best Safety Practices” to enhance an existing program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“Defensive Driving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practices – Defensive Fleet Management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950" y="2626783"/>
            <a:ext cx="2628900" cy="2552700"/>
          </a:xfrm>
          <a:prstGeom prst="rect">
            <a:avLst/>
          </a:prstGeom>
        </p:spPr>
      </p:pic>
    </p:spTree>
    <p:extLst>
      <p:ext uri="{BB962C8B-B14F-4D97-AF65-F5344CB8AC3E}">
        <p14:creationId xmlns:p14="http://schemas.microsoft.com/office/powerpoint/2010/main" val="2683668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Safety Plan (SSP) </a:t>
            </a:r>
            <a:endParaRPr lang="en-US" dirty="0"/>
          </a:p>
        </p:txBody>
      </p:sp>
      <p:sp>
        <p:nvSpPr>
          <p:cNvPr id="3" name="Content Placeholder 2"/>
          <p:cNvSpPr>
            <a:spLocks noGrp="1"/>
          </p:cNvSpPr>
          <p:nvPr>
            <p:ph idx="1"/>
          </p:nvPr>
        </p:nvSpPr>
        <p:spPr>
          <a:xfrm>
            <a:off x="473529" y="2121407"/>
            <a:ext cx="11315700" cy="3952821"/>
          </a:xfrm>
        </p:spPr>
        <p:txBody>
          <a:bodyPr/>
          <a:lstStyle/>
          <a:p>
            <a:r>
              <a:rPr lang="en-US" dirty="0" smtClean="0">
                <a:latin typeface="Arial" panose="020B0604020202020204" pitchFamily="34" charset="0"/>
                <a:cs typeface="Arial" panose="020B0604020202020204" pitchFamily="34" charset="0"/>
              </a:rPr>
              <a:t>Customer and job specific; written plan for your client’s site</a:t>
            </a:r>
          </a:p>
          <a:p>
            <a:r>
              <a:rPr lang="en-US" dirty="0" smtClean="0">
                <a:latin typeface="Arial" panose="020B0604020202020204" pitchFamily="34" charset="0"/>
                <a:cs typeface="Arial" panose="020B0604020202020204" pitchFamily="34" charset="0"/>
              </a:rPr>
              <a:t>Incorporate the major elements of your Safety Program</a:t>
            </a:r>
          </a:p>
          <a:p>
            <a:r>
              <a:rPr lang="en-US" dirty="0" smtClean="0">
                <a:latin typeface="Arial" panose="020B0604020202020204" pitchFamily="34" charset="0"/>
                <a:cs typeface="Arial" panose="020B0604020202020204" pitchFamily="34" charset="0"/>
              </a:rPr>
              <a:t>Include JHA’s, AHA’s</a:t>
            </a:r>
          </a:p>
          <a:p>
            <a:r>
              <a:rPr lang="en-US" dirty="0" smtClean="0">
                <a:latin typeface="Arial" panose="020B0604020202020204" pitchFamily="34" charset="0"/>
                <a:cs typeface="Arial" panose="020B0604020202020204" pitchFamily="34" charset="0"/>
              </a:rPr>
              <a:t>List the major steps of this job; safety precautions specific to each stage of job</a:t>
            </a:r>
          </a:p>
          <a:p>
            <a:r>
              <a:rPr lang="en-US" dirty="0" smtClean="0">
                <a:latin typeface="Arial" panose="020B0604020202020204" pitchFamily="34" charset="0"/>
                <a:cs typeface="Arial" panose="020B0604020202020204" pitchFamily="34" charset="0"/>
              </a:rPr>
              <a:t>Include: Responsible persons; contact info.; Competent Person; safety trained operators, reportings &amp; investigations, etc. Who does what, etc. </a:t>
            </a:r>
          </a:p>
          <a:p>
            <a:r>
              <a:rPr lang="en-US" dirty="0" smtClean="0">
                <a:latin typeface="Arial" panose="020B0604020202020204" pitchFamily="34" charset="0"/>
                <a:cs typeface="Arial" panose="020B0604020202020204" pitchFamily="34" charset="0"/>
              </a:rPr>
              <a:t>Specify: Site access, postings, security; housekeeping; daily meetings; post shift debriefings, pass down logs; night work &amp; lighting; theft prevention, repairs &amp; maintenance, etc. </a:t>
            </a:r>
          </a:p>
          <a:p>
            <a:endParaRPr lang="en-US" dirty="0"/>
          </a:p>
        </p:txBody>
      </p:sp>
    </p:spTree>
    <p:extLst>
      <p:ext uri="{BB962C8B-B14F-4D97-AF65-F5344CB8AC3E}">
        <p14:creationId xmlns:p14="http://schemas.microsoft.com/office/powerpoint/2010/main" val="2332276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‘Safety Training’</a:t>
            </a:r>
            <a:endParaRPr lang="en-US" dirty="0"/>
          </a:p>
        </p:txBody>
      </p:sp>
      <p:sp>
        <p:nvSpPr>
          <p:cNvPr id="3" name="Content Placeholder 2"/>
          <p:cNvSpPr>
            <a:spLocks noGrp="1"/>
          </p:cNvSpPr>
          <p:nvPr>
            <p:ph idx="1"/>
          </p:nvPr>
        </p:nvSpPr>
        <p:spPr>
          <a:xfrm>
            <a:off x="587829" y="2121407"/>
            <a:ext cx="10540419" cy="4410021"/>
          </a:xfrm>
        </p:spPr>
        <p:txBody>
          <a:bodyPr/>
          <a:lstStyle/>
          <a:p>
            <a:r>
              <a:rPr lang="en-US" dirty="0" smtClean="0">
                <a:latin typeface="Arial" panose="020B0604020202020204" pitchFamily="34" charset="0"/>
                <a:cs typeface="Arial" panose="020B0604020202020204" pitchFamily="34" charset="0"/>
              </a:rPr>
              <a:t>Does not mean ‘how to run the machine’</a:t>
            </a:r>
          </a:p>
          <a:p>
            <a:r>
              <a:rPr lang="en-US" dirty="0" smtClean="0">
                <a:latin typeface="Arial" panose="020B0604020202020204" pitchFamily="34" charset="0"/>
                <a:cs typeface="Arial" panose="020B0604020202020204" pitchFamily="34" charset="0"/>
              </a:rPr>
              <a:t>Does mean: Safety features and safety practices associated with the machine</a:t>
            </a:r>
          </a:p>
          <a:p>
            <a:r>
              <a:rPr lang="en-US" dirty="0" smtClean="0">
                <a:latin typeface="Arial" panose="020B0604020202020204" pitchFamily="34" charset="0"/>
                <a:cs typeface="Arial" panose="020B0604020202020204" pitchFamily="34" charset="0"/>
              </a:rPr>
              <a:t>You Tube; manufacturer web site; vendor &amp; sales reps; manuals; use CAT example</a:t>
            </a:r>
          </a:p>
          <a:p>
            <a:r>
              <a:rPr lang="en-US" dirty="0" smtClean="0">
                <a:latin typeface="Arial" panose="020B0604020202020204" pitchFamily="34" charset="0"/>
                <a:cs typeface="Arial" panose="020B0604020202020204" pitchFamily="34" charset="0"/>
              </a:rPr>
              <a:t>Classroom &amp; field based; show &amp; tell; demo. </a:t>
            </a:r>
          </a:p>
          <a:p>
            <a:r>
              <a:rPr lang="en-US" dirty="0" smtClean="0">
                <a:latin typeface="Arial" panose="020B0604020202020204" pitchFamily="34" charset="0"/>
                <a:cs typeface="Arial" panose="020B0604020202020204" pitchFamily="34" charset="0"/>
              </a:rPr>
              <a:t>Issue a credential (wallet card) </a:t>
            </a:r>
          </a:p>
          <a:p>
            <a:r>
              <a:rPr lang="en-US" dirty="0" smtClean="0">
                <a:latin typeface="Arial" panose="020B0604020202020204" pitchFamily="34" charset="0"/>
                <a:cs typeface="Arial" panose="020B0604020202020204" pitchFamily="34" charset="0"/>
              </a:rPr>
              <a:t>ANY piece of equipment will qualify: paver; roller; chain saw; chop saw; Bob Cat; back hoe, etc. </a:t>
            </a:r>
          </a:p>
          <a:p>
            <a:r>
              <a:rPr lang="en-US" dirty="0" smtClean="0">
                <a:latin typeface="Arial" panose="020B0604020202020204" pitchFamily="34" charset="0"/>
                <a:cs typeface="Arial" panose="020B0604020202020204" pitchFamily="34" charset="0"/>
              </a:rPr>
              <a:t>Review decals, warnings, danger/caution, gauges, lights, safety practices, i.e. wheel chocks, steering wheel covers, LOTO, etc. </a:t>
            </a:r>
          </a:p>
          <a:p>
            <a:r>
              <a:rPr lang="en-US" dirty="0" smtClean="0">
                <a:latin typeface="Arial" panose="020B0604020202020204" pitchFamily="34" charset="0"/>
                <a:cs typeface="Arial" panose="020B0604020202020204" pitchFamily="34" charset="0"/>
              </a:rPr>
              <a:t>Typically every three years or when new machine is added. Includes attachments.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361" y="385487"/>
            <a:ext cx="3017689" cy="2171446"/>
          </a:xfrm>
          <a:prstGeom prst="rect">
            <a:avLst/>
          </a:prstGeom>
        </p:spPr>
      </p:pic>
    </p:spTree>
    <p:extLst>
      <p:ext uri="{BB962C8B-B14F-4D97-AF65-F5344CB8AC3E}">
        <p14:creationId xmlns:p14="http://schemas.microsoft.com/office/powerpoint/2010/main" val="5553571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14" y="510032"/>
            <a:ext cx="10058400" cy="1609344"/>
          </a:xfrm>
        </p:spPr>
        <p:txBody>
          <a:bodyPr/>
          <a:lstStyle/>
          <a:p>
            <a:r>
              <a:rPr lang="en-US" dirty="0" smtClean="0"/>
              <a:t>The Long view…..</a:t>
            </a:r>
            <a:endParaRPr lang="en-US" dirty="0"/>
          </a:p>
        </p:txBody>
      </p:sp>
      <p:sp>
        <p:nvSpPr>
          <p:cNvPr id="3" name="Content Placeholder 2"/>
          <p:cNvSpPr>
            <a:spLocks noGrp="1"/>
          </p:cNvSpPr>
          <p:nvPr>
            <p:ph idx="1"/>
          </p:nvPr>
        </p:nvSpPr>
        <p:spPr>
          <a:xfrm>
            <a:off x="957967" y="2386898"/>
            <a:ext cx="10058400" cy="3311773"/>
          </a:xfrm>
        </p:spPr>
        <p:txBody>
          <a:bodyPr/>
          <a:lstStyle/>
          <a:p>
            <a:r>
              <a:rPr lang="en-US" dirty="0" smtClean="0">
                <a:latin typeface="Arial" panose="020B0604020202020204" pitchFamily="34" charset="0"/>
                <a:cs typeface="Arial" panose="020B0604020202020204" pitchFamily="34" charset="0"/>
              </a:rPr>
              <a:t>How long do you plan to be in this business? </a:t>
            </a:r>
          </a:p>
          <a:p>
            <a:r>
              <a:rPr lang="en-US" dirty="0" smtClean="0">
                <a:latin typeface="Arial" panose="020B0604020202020204" pitchFamily="34" charset="0"/>
                <a:cs typeface="Arial" panose="020B0604020202020204" pitchFamily="34" charset="0"/>
              </a:rPr>
              <a:t>Adopt a Continuous Improvement strategy</a:t>
            </a:r>
          </a:p>
          <a:p>
            <a:r>
              <a:rPr lang="en-US" dirty="0" smtClean="0">
                <a:latin typeface="Arial" panose="020B0604020202020204" pitchFamily="34" charset="0"/>
                <a:cs typeface="Arial" panose="020B0604020202020204" pitchFamily="34" charset="0"/>
              </a:rPr>
              <a:t>Structure a ‘Next step’ development plan for each employee</a:t>
            </a:r>
          </a:p>
          <a:p>
            <a:r>
              <a:rPr lang="en-US" dirty="0" smtClean="0">
                <a:latin typeface="Arial" panose="020B0604020202020204" pitchFamily="34" charset="0"/>
                <a:cs typeface="Arial" panose="020B0604020202020204" pitchFamily="34" charset="0"/>
              </a:rPr>
              <a:t>Investment in equipment, processes, complexity, technology, etc.</a:t>
            </a:r>
          </a:p>
          <a:p>
            <a:r>
              <a:rPr lang="en-US" dirty="0" smtClean="0">
                <a:latin typeface="Arial" panose="020B0604020202020204" pitchFamily="34" charset="0"/>
                <a:cs typeface="Arial" panose="020B0604020202020204" pitchFamily="34" charset="0"/>
              </a:rPr>
              <a:t>Membership/ Officer ascendency in peer organizations</a:t>
            </a:r>
          </a:p>
          <a:p>
            <a:r>
              <a:rPr lang="en-US" dirty="0" smtClean="0">
                <a:latin typeface="Arial" panose="020B0604020202020204" pitchFamily="34" charset="0"/>
                <a:cs typeface="Arial" panose="020B0604020202020204" pitchFamily="34" charset="0"/>
              </a:rPr>
              <a:t>Participate in industry recognition events</a:t>
            </a:r>
          </a:p>
          <a:p>
            <a:r>
              <a:rPr lang="en-US" dirty="0" smtClean="0">
                <a:latin typeface="Arial" panose="020B0604020202020204" pitchFamily="34" charset="0"/>
                <a:cs typeface="Arial" panose="020B0604020202020204" pitchFamily="34" charset="0"/>
              </a:rPr>
              <a:t>Achieve Leadership recognition in the industry</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800" y="904724"/>
            <a:ext cx="3031714" cy="2009309"/>
          </a:xfrm>
          <a:prstGeom prst="rect">
            <a:avLst/>
          </a:prstGeom>
        </p:spPr>
      </p:pic>
    </p:spTree>
    <p:extLst>
      <p:ext uri="{BB962C8B-B14F-4D97-AF65-F5344CB8AC3E}">
        <p14:creationId xmlns:p14="http://schemas.microsoft.com/office/powerpoint/2010/main" val="35407632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23765"/>
            <a:ext cx="10058400" cy="1089089"/>
          </a:xfrm>
        </p:spPr>
        <p:txBody>
          <a:bodyPr/>
          <a:lstStyle/>
          <a:p>
            <a:pPr algn="ctr"/>
            <a:r>
              <a:rPr lang="en-US" dirty="0" smtClean="0"/>
              <a:t>Summary &amp; Review – Q&amp;A </a:t>
            </a:r>
            <a:endParaRPr lang="en-US" dirty="0"/>
          </a:p>
        </p:txBody>
      </p:sp>
      <p:sp>
        <p:nvSpPr>
          <p:cNvPr id="3" name="Content Placeholder 2"/>
          <p:cNvSpPr>
            <a:spLocks noGrp="1"/>
          </p:cNvSpPr>
          <p:nvPr>
            <p:ph idx="1"/>
          </p:nvPr>
        </p:nvSpPr>
        <p:spPr>
          <a:xfrm>
            <a:off x="1069848" y="1537208"/>
            <a:ext cx="10058400" cy="4050792"/>
          </a:xfrm>
        </p:spPr>
        <p:txBody>
          <a:bodyPr/>
          <a:lstStyle/>
          <a:p>
            <a:r>
              <a:rPr lang="en-US" dirty="0" smtClean="0">
                <a:latin typeface="Arial" panose="020B0604020202020204" pitchFamily="34" charset="0"/>
                <a:cs typeface="Arial" panose="020B0604020202020204" pitchFamily="34" charset="0"/>
              </a:rPr>
              <a:t>We covered a lot of information in 90 minutes</a:t>
            </a:r>
          </a:p>
          <a:p>
            <a:r>
              <a:rPr lang="en-US" dirty="0" smtClean="0">
                <a:latin typeface="Arial" panose="020B0604020202020204" pitchFamily="34" charset="0"/>
                <a:cs typeface="Arial" panose="020B0604020202020204" pitchFamily="34" charset="0"/>
              </a:rPr>
              <a:t>Everyone is by now a ‘Safety Expert ‘</a:t>
            </a:r>
          </a:p>
          <a:p>
            <a:r>
              <a:rPr lang="en-US" dirty="0" smtClean="0">
                <a:latin typeface="Arial" panose="020B0604020202020204" pitchFamily="34" charset="0"/>
                <a:cs typeface="Arial" panose="020B0604020202020204" pitchFamily="34" charset="0"/>
              </a:rPr>
              <a:t>Programs must be dynamic, evolve &amp; grow with your organization</a:t>
            </a:r>
          </a:p>
          <a:p>
            <a:r>
              <a:rPr lang="en-US" dirty="0" smtClean="0">
                <a:latin typeface="Arial" panose="020B0604020202020204" pitchFamily="34" charset="0"/>
                <a:cs typeface="Arial" panose="020B0604020202020204" pitchFamily="34" charset="0"/>
              </a:rPr>
              <a:t>Keep the Program up-beat, positive, dynamic</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Show recognition, compassion, understanding, respect</a:t>
            </a:r>
          </a:p>
          <a:p>
            <a:r>
              <a:rPr lang="en-US" dirty="0" smtClean="0">
                <a:latin typeface="Arial" panose="020B0604020202020204" pitchFamily="34" charset="0"/>
                <a:cs typeface="Arial" panose="020B0604020202020204" pitchFamily="34" charset="0"/>
              </a:rPr>
              <a:t>One person in the organization will not carry the entire Program, must be shared among all – management, supervision, employees</a:t>
            </a:r>
          </a:p>
          <a:p>
            <a:r>
              <a:rPr lang="en-US" dirty="0" smtClean="0">
                <a:latin typeface="Arial" panose="020B0604020202020204" pitchFamily="34" charset="0"/>
                <a:cs typeface="Arial" panose="020B0604020202020204" pitchFamily="34" charset="0"/>
              </a:rPr>
              <a:t>Leadership – Culture – Commitment!!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580" y="4899630"/>
            <a:ext cx="2903329" cy="1376740"/>
          </a:xfrm>
          <a:prstGeom prst="rect">
            <a:avLst/>
          </a:prstGeom>
        </p:spPr>
      </p:pic>
    </p:spTree>
    <p:extLst>
      <p:ext uri="{BB962C8B-B14F-4D97-AF65-F5344CB8AC3E}">
        <p14:creationId xmlns:p14="http://schemas.microsoft.com/office/powerpoint/2010/main" val="3911951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369963"/>
            <a:ext cx="6304619" cy="1609344"/>
          </a:xfrm>
        </p:spPr>
        <p:txBody>
          <a:bodyPr>
            <a:normAutofit/>
          </a:bodyPr>
          <a:lstStyle/>
          <a:p>
            <a:pPr algn="ctr"/>
            <a:r>
              <a:rPr lang="en-US" sz="4400" dirty="0" smtClean="0"/>
              <a:t>Speakers Bio</a:t>
            </a:r>
            <a:endParaRPr lang="en-US" sz="4400" dirty="0"/>
          </a:p>
        </p:txBody>
      </p:sp>
      <p:sp>
        <p:nvSpPr>
          <p:cNvPr id="3" name="Content Placeholder 2"/>
          <p:cNvSpPr>
            <a:spLocks noGrp="1"/>
          </p:cNvSpPr>
          <p:nvPr>
            <p:ph idx="1"/>
          </p:nvPr>
        </p:nvSpPr>
        <p:spPr>
          <a:xfrm>
            <a:off x="423333" y="2121408"/>
            <a:ext cx="11269134" cy="4050792"/>
          </a:xfrm>
        </p:spPr>
        <p:txBody>
          <a:bodyPr>
            <a:normAutofit lnSpcReduction="10000"/>
          </a:bodyPr>
          <a:lstStyle/>
          <a:p>
            <a:r>
              <a:rPr lang="en-US" dirty="0" smtClean="0">
                <a:latin typeface="Arial" panose="020B0604020202020204" pitchFamily="34" charset="0"/>
                <a:cs typeface="Arial" panose="020B0604020202020204" pitchFamily="34" charset="0"/>
              </a:rPr>
              <a:t>Certified Safety Professional (CSP); Associate in Risk Management (ARM)</a:t>
            </a:r>
          </a:p>
          <a:p>
            <a:r>
              <a:rPr lang="en-US" dirty="0" smtClean="0">
                <a:latin typeface="Arial" panose="020B0604020202020204" pitchFamily="34" charset="0"/>
                <a:cs typeface="Arial" panose="020B0604020202020204" pitchFamily="34" charset="0"/>
              </a:rPr>
              <a:t>Secretary &amp; Past President, Colonial VA Chapter, American Society of Safety Engineers</a:t>
            </a:r>
          </a:p>
          <a:p>
            <a:r>
              <a:rPr lang="en-US" dirty="0" smtClean="0">
                <a:latin typeface="Arial" panose="020B0604020202020204" pitchFamily="34" charset="0"/>
                <a:cs typeface="Arial" panose="020B0604020202020204" pitchFamily="34" charset="0"/>
              </a:rPr>
              <a:t>Adjunct Instructor, VA Commonwealth University, Risk Management Institute</a:t>
            </a:r>
          </a:p>
          <a:p>
            <a:r>
              <a:rPr lang="en-US" dirty="0" smtClean="0">
                <a:latin typeface="Arial" panose="020B0604020202020204" pitchFamily="34" charset="0"/>
                <a:cs typeface="Arial" panose="020B0604020202020204" pitchFamily="34" charset="0"/>
              </a:rPr>
              <a:t>Author: Construction Safety Guide; Fork Lift Safety Guide</a:t>
            </a:r>
          </a:p>
          <a:p>
            <a:r>
              <a:rPr lang="en-US" dirty="0" smtClean="0">
                <a:latin typeface="Arial" panose="020B0604020202020204" pitchFamily="34" charset="0"/>
                <a:cs typeface="Arial" panose="020B0604020202020204" pitchFamily="34" charset="0"/>
              </a:rPr>
              <a:t>OSHA 500 Construction Outreach Trainer</a:t>
            </a:r>
          </a:p>
          <a:p>
            <a:r>
              <a:rPr lang="en-US" dirty="0" smtClean="0">
                <a:latin typeface="Arial" panose="020B0604020202020204" pitchFamily="34" charset="0"/>
                <a:cs typeface="Arial" panose="020B0604020202020204" pitchFamily="34" charset="0"/>
              </a:rPr>
              <a:t>OSHA Haz Mat Technician; Disaster Response &amp; Recovery</a:t>
            </a:r>
          </a:p>
          <a:p>
            <a:r>
              <a:rPr lang="en-US" dirty="0" smtClean="0">
                <a:latin typeface="Arial" panose="020B0604020202020204" pitchFamily="34" charset="0"/>
                <a:cs typeface="Arial" panose="020B0604020202020204" pitchFamily="34" charset="0"/>
              </a:rPr>
              <a:t>BA in Education, RI College</a:t>
            </a:r>
          </a:p>
          <a:p>
            <a:r>
              <a:rPr lang="en-US" dirty="0" smtClean="0">
                <a:latin typeface="Arial" panose="020B0604020202020204" pitchFamily="34" charset="0"/>
                <a:cs typeface="Arial" panose="020B0604020202020204" pitchFamily="34" charset="0"/>
              </a:rPr>
              <a:t>Safety Director, Pillar, Inc. Richmond, VA</a:t>
            </a:r>
          </a:p>
          <a:p>
            <a:r>
              <a:rPr lang="en-US" dirty="0" smtClean="0">
                <a:latin typeface="Arial" panose="020B0604020202020204" pitchFamily="34" charset="0"/>
                <a:cs typeface="Arial" panose="020B0604020202020204" pitchFamily="34" charset="0"/>
                <a:hlinkClick r:id="rId2"/>
              </a:rPr>
              <a:t>www.pillarens.com</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hlinkClick r:id="rId3"/>
              </a:rPr>
              <a:t>jmeola@pillarens.com</a:t>
            </a:r>
            <a:r>
              <a:rPr lang="en-US" dirty="0" smtClean="0">
                <a:latin typeface="Arial" panose="020B0604020202020204" pitchFamily="34" charset="0"/>
                <a:cs typeface="Arial" panose="020B0604020202020204" pitchFamily="34" charset="0"/>
              </a:rPr>
              <a:t>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581" y="369963"/>
            <a:ext cx="3487118" cy="1653569"/>
          </a:xfrm>
          <a:prstGeom prst="rect">
            <a:avLst/>
          </a:prstGeom>
        </p:spPr>
      </p:pic>
    </p:spTree>
    <p:extLst>
      <p:ext uri="{BB962C8B-B14F-4D97-AF65-F5344CB8AC3E}">
        <p14:creationId xmlns:p14="http://schemas.microsoft.com/office/powerpoint/2010/main" val="14250310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55" y="484632"/>
            <a:ext cx="11650765" cy="1099240"/>
          </a:xfrm>
        </p:spPr>
        <p:txBody>
          <a:bodyPr>
            <a:noAutofit/>
          </a:bodyPr>
          <a:lstStyle/>
          <a:p>
            <a:r>
              <a:rPr lang="en-US" sz="4000" dirty="0" smtClean="0"/>
              <a:t>Complexity Of Your Work = Complexity of Your Program</a:t>
            </a:r>
            <a:endParaRPr lang="en-US" sz="4000" dirty="0"/>
          </a:p>
        </p:txBody>
      </p:sp>
      <p:sp>
        <p:nvSpPr>
          <p:cNvPr id="3" name="Content Placeholder 2"/>
          <p:cNvSpPr>
            <a:spLocks noGrp="1"/>
          </p:cNvSpPr>
          <p:nvPr>
            <p:ph idx="1"/>
          </p:nvPr>
        </p:nvSpPr>
        <p:spPr>
          <a:xfrm>
            <a:off x="359555" y="1583872"/>
            <a:ext cx="11478985" cy="4767943"/>
          </a:xfrm>
        </p:spPr>
        <p:txBody>
          <a:bodyPr/>
          <a:lstStyle/>
          <a:p>
            <a:r>
              <a:rPr lang="en-US" dirty="0" smtClean="0">
                <a:latin typeface="Arial" panose="020B0604020202020204" pitchFamily="34" charset="0"/>
                <a:cs typeface="Arial" panose="020B0604020202020204" pitchFamily="34" charset="0"/>
              </a:rPr>
              <a:t>Outside sources of help are widely available and often free</a:t>
            </a:r>
          </a:p>
          <a:p>
            <a:r>
              <a:rPr lang="en-US" dirty="0" smtClean="0">
                <a:latin typeface="Arial" panose="020B0604020202020204" pitchFamily="34" charset="0"/>
                <a:cs typeface="Arial" panose="020B0604020202020204" pitchFamily="34" charset="0"/>
              </a:rPr>
              <a:t>Usually generic, not industry specific; customize </a:t>
            </a:r>
          </a:p>
          <a:p>
            <a:pPr lvl="1"/>
            <a:r>
              <a:rPr lang="en-US" dirty="0" smtClean="0">
                <a:latin typeface="Arial" panose="020B0604020202020204" pitchFamily="34" charset="0"/>
                <a:cs typeface="Arial" panose="020B0604020202020204" pitchFamily="34" charset="0"/>
              </a:rPr>
              <a:t>Start here: OSHA.GOV </a:t>
            </a:r>
          </a:p>
          <a:p>
            <a:pPr lvl="1"/>
            <a:r>
              <a:rPr lang="en-US" dirty="0" smtClean="0">
                <a:latin typeface="Arial" panose="020B0604020202020204" pitchFamily="34" charset="0"/>
                <a:cs typeface="Arial" panose="020B0604020202020204" pitchFamily="34" charset="0"/>
              </a:rPr>
              <a:t>cdc.gov/niosh</a:t>
            </a:r>
          </a:p>
          <a:p>
            <a:pPr lvl="1"/>
            <a:r>
              <a:rPr lang="en-US" dirty="0" smtClean="0">
                <a:latin typeface="Arial" panose="020B0604020202020204" pitchFamily="34" charset="0"/>
                <a:cs typeface="Arial" panose="020B0604020202020204" pitchFamily="34" charset="0"/>
              </a:rPr>
              <a:t>osha.gov/dts/sltc</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more moving parts, the more procedures and controls</a:t>
            </a:r>
          </a:p>
          <a:p>
            <a:r>
              <a:rPr lang="en-US" dirty="0" smtClean="0">
                <a:latin typeface="Arial" panose="020B0604020202020204" pitchFamily="34" charset="0"/>
                <a:cs typeface="Arial" panose="020B0604020202020204" pitchFamily="34" charset="0"/>
              </a:rPr>
              <a:t>Learn what your industry looks like:</a:t>
            </a:r>
          </a:p>
          <a:p>
            <a:pPr lvl="1"/>
            <a:r>
              <a:rPr lang="en-US" dirty="0" smtClean="0">
                <a:latin typeface="Arial" panose="020B0604020202020204" pitchFamily="34" charset="0"/>
                <a:cs typeface="Arial" panose="020B0604020202020204" pitchFamily="34" charset="0"/>
              </a:rPr>
              <a:t>Trade associations</a:t>
            </a:r>
          </a:p>
          <a:p>
            <a:pPr lvl="1"/>
            <a:r>
              <a:rPr lang="en-US" dirty="0" smtClean="0">
                <a:latin typeface="Arial" panose="020B0604020202020204" pitchFamily="34" charset="0"/>
                <a:cs typeface="Arial" panose="020B0604020202020204" pitchFamily="34" charset="0"/>
              </a:rPr>
              <a:t>Publications</a:t>
            </a:r>
          </a:p>
          <a:p>
            <a:pPr lvl="1"/>
            <a:r>
              <a:rPr lang="en-US" dirty="0" smtClean="0">
                <a:latin typeface="Arial" panose="020B0604020202020204" pitchFamily="34" charset="0"/>
                <a:cs typeface="Arial" panose="020B0604020202020204" pitchFamily="34" charset="0"/>
              </a:rPr>
              <a:t>Conferences, seminars, etc. </a:t>
            </a:r>
          </a:p>
          <a:p>
            <a:r>
              <a:rPr lang="en-US" dirty="0" smtClean="0">
                <a:latin typeface="Arial" panose="020B0604020202020204" pitchFamily="34" charset="0"/>
                <a:cs typeface="Arial" panose="020B0604020202020204" pitchFamily="34" charset="0"/>
              </a:rPr>
              <a:t>SME’s, vendors, consultants, partnerships, etc. </a:t>
            </a:r>
          </a:p>
          <a:p>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earn from Best Industry Practices.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974" y="3755571"/>
            <a:ext cx="4861880" cy="2596244"/>
          </a:xfrm>
          <a:prstGeom prst="rect">
            <a:avLst/>
          </a:prstGeom>
        </p:spPr>
      </p:pic>
    </p:spTree>
    <p:extLst>
      <p:ext uri="{BB962C8B-B14F-4D97-AF65-F5344CB8AC3E}">
        <p14:creationId xmlns:p14="http://schemas.microsoft.com/office/powerpoint/2010/main" val="24941388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5943"/>
            <a:ext cx="10058400" cy="1175657"/>
          </a:xfrm>
        </p:spPr>
        <p:txBody>
          <a:bodyPr>
            <a:normAutofit fontScale="90000"/>
          </a:bodyPr>
          <a:lstStyle/>
          <a:p>
            <a:r>
              <a:rPr lang="en-US" dirty="0" smtClean="0"/>
              <a:t>Written Safety Manual &amp; Plan</a:t>
            </a:r>
            <a:endParaRPr lang="en-US" dirty="0"/>
          </a:p>
        </p:txBody>
      </p:sp>
      <p:sp>
        <p:nvSpPr>
          <p:cNvPr id="3" name="Content Placeholder 2"/>
          <p:cNvSpPr>
            <a:spLocks noGrp="1"/>
          </p:cNvSpPr>
          <p:nvPr>
            <p:ph idx="1"/>
          </p:nvPr>
        </p:nvSpPr>
        <p:spPr>
          <a:xfrm>
            <a:off x="148070" y="1371600"/>
            <a:ext cx="11531599" cy="4343400"/>
          </a:xfrm>
        </p:spPr>
        <p:txBody>
          <a:bodyPr>
            <a:normAutofit fontScale="92500" lnSpcReduction="20000"/>
          </a:bodyPr>
          <a:lstStyle/>
          <a:p>
            <a:r>
              <a:rPr lang="en-US" dirty="0" smtClean="0">
                <a:latin typeface="Arial" panose="020B0604020202020204" pitchFamily="34" charset="0"/>
                <a:cs typeface="Arial" panose="020B0604020202020204" pitchFamily="34" charset="0"/>
              </a:rPr>
              <a:t>OSHA requirements: PPE, Haz Com/GHS, LOTO, Industrial Hygiene, BBP, First Aid, Fire Safety, Electrical, Underground, Falls, Confined Spaces, etc.</a:t>
            </a:r>
          </a:p>
          <a:p>
            <a:r>
              <a:rPr lang="en-US" dirty="0" smtClean="0">
                <a:latin typeface="Arial" panose="020B0604020202020204" pitchFamily="34" charset="0"/>
                <a:cs typeface="Arial" panose="020B0604020202020204" pitchFamily="34" charset="0"/>
              </a:rPr>
              <a:t>State Safety Plans – Unique Standards, Backing, Tree Work, Underground, Overhead</a:t>
            </a:r>
          </a:p>
          <a:p>
            <a:r>
              <a:rPr lang="en-US" dirty="0" smtClean="0">
                <a:latin typeface="Arial" panose="020B0604020202020204" pitchFamily="34" charset="0"/>
                <a:cs typeface="Arial" panose="020B0604020202020204" pitchFamily="34" charset="0"/>
              </a:rPr>
              <a:t>Company Specific – General rules of safety conduct</a:t>
            </a:r>
          </a:p>
          <a:p>
            <a:r>
              <a:rPr lang="en-US" u="sng" dirty="0" smtClean="0">
                <a:latin typeface="Arial" panose="020B0604020202020204" pitchFamily="34" charset="0"/>
                <a:cs typeface="Arial" panose="020B0604020202020204" pitchFamily="34" charset="0"/>
              </a:rPr>
              <a:t>Site Specific Safety Plan </a:t>
            </a:r>
            <a:r>
              <a:rPr lang="en-US" dirty="0" smtClean="0">
                <a:latin typeface="Arial" panose="020B0604020202020204" pitchFamily="34" charset="0"/>
                <a:cs typeface="Arial" panose="020B0604020202020204" pitchFamily="34" charset="0"/>
              </a:rPr>
              <a:t>– Customer Driven</a:t>
            </a:r>
          </a:p>
          <a:p>
            <a:r>
              <a:rPr lang="en-US" dirty="0" smtClean="0">
                <a:latin typeface="Arial" panose="020B0604020202020204" pitchFamily="34" charset="0"/>
                <a:cs typeface="Arial" panose="020B0604020202020204" pitchFamily="34" charset="0"/>
              </a:rPr>
              <a:t>Other – Insurance, reporting , etc. </a:t>
            </a:r>
          </a:p>
          <a:p>
            <a:r>
              <a:rPr lang="en-US" dirty="0" smtClean="0">
                <a:latin typeface="Arial" panose="020B0604020202020204" pitchFamily="34" charset="0"/>
                <a:cs typeface="Arial" panose="020B0604020202020204" pitchFamily="34" charset="0"/>
              </a:rPr>
              <a:t>Fleet – MVR’s, defensive driving, vehicle maintenance</a:t>
            </a:r>
          </a:p>
          <a:p>
            <a:r>
              <a:rPr lang="en-US" dirty="0" smtClean="0">
                <a:latin typeface="Arial" panose="020B0604020202020204" pitchFamily="34" charset="0"/>
                <a:cs typeface="Arial" panose="020B0604020202020204" pitchFamily="34" charset="0"/>
              </a:rPr>
              <a:t>Drug testing, cell phone policy, no texting, DRL’s; Conspicuity Markings, etc.</a:t>
            </a:r>
          </a:p>
          <a:p>
            <a:r>
              <a:rPr lang="en-US" dirty="0" smtClean="0">
                <a:latin typeface="Arial" panose="020B0604020202020204" pitchFamily="34" charset="0"/>
                <a:cs typeface="Arial" panose="020B0604020202020204" pitchFamily="34" charset="0"/>
              </a:rPr>
              <a:t>Hiring/HR &amp; safety orientation; training &amp; retraining; disciplinary/counseling </a:t>
            </a:r>
          </a:p>
          <a:p>
            <a:r>
              <a:rPr lang="en-US" dirty="0" smtClean="0">
                <a:latin typeface="Arial" panose="020B0604020202020204" pitchFamily="34" charset="0"/>
                <a:cs typeface="Arial" panose="020B0604020202020204" pitchFamily="34" charset="0"/>
              </a:rPr>
              <a:t>What do I do when…. “Someone won’t obey the rules??”</a:t>
            </a:r>
          </a:p>
          <a:p>
            <a:r>
              <a:rPr lang="en-US" dirty="0" smtClean="0">
                <a:latin typeface="Arial" panose="020B0604020202020204" pitchFamily="34" charset="0"/>
                <a:cs typeface="Arial" panose="020B0604020202020204" pitchFamily="34" charset="0"/>
              </a:rPr>
              <a:t>Employee </a:t>
            </a:r>
            <a:r>
              <a:rPr lang="en-US" dirty="0" err="1" smtClean="0">
                <a:latin typeface="Arial" panose="020B0604020202020204" pitchFamily="34" charset="0"/>
                <a:cs typeface="Arial" panose="020B0604020202020204" pitchFamily="34" charset="0"/>
              </a:rPr>
              <a:t>mis</a:t>
            </a:r>
            <a:r>
              <a:rPr lang="en-US" dirty="0" smtClean="0">
                <a:latin typeface="Arial" panose="020B0604020202020204" pitchFamily="34" charset="0"/>
                <a:cs typeface="Arial" panose="020B0604020202020204" pitchFamily="34" charset="0"/>
              </a:rPr>
              <a:t>-conduct; safety is not optional</a:t>
            </a:r>
          </a:p>
          <a:p>
            <a:r>
              <a:rPr lang="en-US" dirty="0" smtClean="0">
                <a:latin typeface="Arial" panose="020B0604020202020204" pitchFamily="34" charset="0"/>
                <a:cs typeface="Arial" panose="020B0604020202020204" pitchFamily="34" charset="0"/>
              </a:rPr>
              <a:t>This should be a </a:t>
            </a:r>
            <a:r>
              <a:rPr lang="en-US" b="1" u="sng" dirty="0" smtClean="0">
                <a:latin typeface="Arial" panose="020B0604020202020204" pitchFamily="34" charset="0"/>
                <a:cs typeface="Arial" panose="020B0604020202020204" pitchFamily="34" charset="0"/>
              </a:rPr>
              <a:t>Big Book! Documentation! </a:t>
            </a:r>
            <a:endParaRPr lang="en-US" b="1"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293" t="22427" r="5362" b="5575"/>
          <a:stretch/>
        </p:blipFill>
        <p:spPr>
          <a:xfrm>
            <a:off x="8999150" y="2612571"/>
            <a:ext cx="3023420" cy="3347358"/>
          </a:xfrm>
          <a:prstGeom prst="rect">
            <a:avLst/>
          </a:prstGeom>
        </p:spPr>
      </p:pic>
    </p:spTree>
    <p:extLst>
      <p:ext uri="{BB962C8B-B14F-4D97-AF65-F5344CB8AC3E}">
        <p14:creationId xmlns:p14="http://schemas.microsoft.com/office/powerpoint/2010/main" val="31150876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15" y="332232"/>
            <a:ext cx="9352619" cy="1609344"/>
          </a:xfrm>
        </p:spPr>
        <p:txBody>
          <a:bodyPr/>
          <a:lstStyle/>
          <a:p>
            <a:r>
              <a:rPr lang="en-US" u="sng" dirty="0" smtClean="0"/>
              <a:t>Safety Meetings </a:t>
            </a:r>
            <a:r>
              <a:rPr lang="en-US" sz="4400" dirty="0" smtClean="0"/>
              <a:t>(NOT Safety Training) </a:t>
            </a:r>
            <a:endParaRPr lang="en-US" sz="4400" dirty="0"/>
          </a:p>
        </p:txBody>
      </p:sp>
      <p:sp>
        <p:nvSpPr>
          <p:cNvPr id="3" name="Content Placeholder 2"/>
          <p:cNvSpPr>
            <a:spLocks noGrp="1"/>
          </p:cNvSpPr>
          <p:nvPr>
            <p:ph idx="1"/>
          </p:nvPr>
        </p:nvSpPr>
        <p:spPr>
          <a:xfrm>
            <a:off x="417915" y="1665514"/>
            <a:ext cx="8277352" cy="4577129"/>
          </a:xfrm>
        </p:spPr>
        <p:txBody>
          <a:bodyPr>
            <a:normAutofit fontScale="77500" lnSpcReduction="20000"/>
          </a:bodyPr>
          <a:lstStyle/>
          <a:p>
            <a:endParaRPr lang="en-US"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Select the best person to lead your meeting; this may not always be ‘The Boss’</a:t>
            </a:r>
          </a:p>
          <a:p>
            <a:r>
              <a:rPr lang="en-US" sz="2600" dirty="0" smtClean="0">
                <a:latin typeface="Arial" panose="020B0604020202020204" pitchFamily="34" charset="0"/>
                <a:cs typeface="Arial" panose="020B0604020202020204" pitchFamily="34" charset="0"/>
              </a:rPr>
              <a:t>The Boss needs to be in the room (in the audience) </a:t>
            </a:r>
          </a:p>
          <a:p>
            <a:r>
              <a:rPr lang="en-US" sz="2600" dirty="0" smtClean="0">
                <a:latin typeface="Arial" panose="020B0604020202020204" pitchFamily="34" charset="0"/>
                <a:cs typeface="Arial" panose="020B0604020202020204" pitchFamily="34" charset="0"/>
              </a:rPr>
              <a:t>Stay on message. Not a sermon. Not a gripe session</a:t>
            </a:r>
          </a:p>
          <a:p>
            <a:r>
              <a:rPr lang="en-US" sz="2600" dirty="0" smtClean="0">
                <a:latin typeface="Arial" panose="020B0604020202020204" pitchFamily="34" charset="0"/>
                <a:cs typeface="Arial" panose="020B0604020202020204" pitchFamily="34" charset="0"/>
              </a:rPr>
              <a:t>Engage the employees in the conversation. Ask for their thoughts</a:t>
            </a:r>
          </a:p>
          <a:p>
            <a:r>
              <a:rPr lang="en-US" sz="2600" dirty="0" smtClean="0">
                <a:latin typeface="Arial" panose="020B0604020202020204" pitchFamily="34" charset="0"/>
                <a:cs typeface="Arial" panose="020B0604020202020204" pitchFamily="34" charset="0"/>
              </a:rPr>
              <a:t>Daily &amp; Weekly- short &amp; to the point, focus on the days or weeks activity. More complex jobs with multiple tasks, daily</a:t>
            </a:r>
          </a:p>
          <a:p>
            <a:r>
              <a:rPr lang="en-US" sz="2600" dirty="0" smtClean="0">
                <a:latin typeface="Arial" panose="020B0604020202020204" pitchFamily="34" charset="0"/>
                <a:cs typeface="Arial" panose="020B0604020202020204" pitchFamily="34" charset="0"/>
              </a:rPr>
              <a:t>In some cases, a pre-TASK safety meeting or ‘huddle’ is good idea</a:t>
            </a:r>
          </a:p>
          <a:p>
            <a:r>
              <a:rPr lang="en-US" sz="2600" dirty="0" smtClean="0">
                <a:latin typeface="Arial" panose="020B0604020202020204" pitchFamily="34" charset="0"/>
                <a:cs typeface="Arial" panose="020B0604020202020204" pitchFamily="34" charset="0"/>
              </a:rPr>
              <a:t>Monthly – more formal, structured. Invite guest speakers. Videos. Show &amp; Tell hardware</a:t>
            </a:r>
          </a:p>
          <a:p>
            <a:r>
              <a:rPr lang="en-US" sz="2600" dirty="0" smtClean="0">
                <a:latin typeface="Arial" panose="020B0604020202020204" pitchFamily="34" charset="0"/>
                <a:cs typeface="Arial" panose="020B0604020202020204" pitchFamily="34" charset="0"/>
              </a:rPr>
              <a:t>Tail Gate meetings are just that. Gather around, run thru the basics, confirm everyone is on board and understands, go to work!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267" y="1665514"/>
            <a:ext cx="3064578" cy="3575340"/>
          </a:xfrm>
          <a:prstGeom prst="rect">
            <a:avLst/>
          </a:prstGeom>
        </p:spPr>
      </p:pic>
    </p:spTree>
    <p:extLst>
      <p:ext uri="{BB962C8B-B14F-4D97-AF65-F5344CB8AC3E}">
        <p14:creationId xmlns:p14="http://schemas.microsoft.com/office/powerpoint/2010/main" val="9894984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6" y="216958"/>
            <a:ext cx="11012109" cy="1325563"/>
          </a:xfrm>
        </p:spPr>
        <p:txBody>
          <a:bodyPr>
            <a:normAutofit fontScale="90000"/>
          </a:bodyPr>
          <a:lstStyle/>
          <a:p>
            <a:r>
              <a:rPr lang="en-US" dirty="0" smtClean="0"/>
              <a:t>Examples </a:t>
            </a:r>
            <a:r>
              <a:rPr lang="en-US" dirty="0"/>
              <a:t>of Safety </a:t>
            </a:r>
            <a:r>
              <a:rPr lang="en-US" dirty="0" smtClean="0"/>
              <a:t>Meeting Topics</a:t>
            </a:r>
            <a:endParaRPr lang="en-US" dirty="0"/>
          </a:p>
        </p:txBody>
      </p:sp>
      <p:sp>
        <p:nvSpPr>
          <p:cNvPr id="3" name="Content Placeholder 2"/>
          <p:cNvSpPr>
            <a:spLocks noGrp="1"/>
          </p:cNvSpPr>
          <p:nvPr>
            <p:ph idx="1"/>
          </p:nvPr>
        </p:nvSpPr>
        <p:spPr>
          <a:xfrm>
            <a:off x="307824" y="1834091"/>
            <a:ext cx="11446329" cy="4448176"/>
          </a:xfrm>
        </p:spPr>
        <p:txBody>
          <a:bodyPr>
            <a:normAutofit lnSpcReduction="10000"/>
          </a:bodyPr>
          <a:lstStyle/>
          <a:p>
            <a:r>
              <a:rPr lang="en-US" dirty="0" smtClean="0">
                <a:latin typeface="Arial" panose="020B0604020202020204" pitchFamily="34" charset="0"/>
                <a:cs typeface="Arial" panose="020B0604020202020204" pitchFamily="34" charset="0"/>
              </a:rPr>
              <a:t>Internet – current events with a safety thread</a:t>
            </a:r>
          </a:p>
          <a:p>
            <a:r>
              <a:rPr lang="en-US" dirty="0" smtClean="0">
                <a:latin typeface="Arial" panose="020B0604020202020204" pitchFamily="34" charset="0"/>
                <a:cs typeface="Arial" panose="020B0604020202020204" pitchFamily="34" charset="0"/>
              </a:rPr>
              <a:t>Local daily newspaper – significant events and occurrences</a:t>
            </a:r>
          </a:p>
          <a:p>
            <a:r>
              <a:rPr lang="en-US" dirty="0" smtClean="0">
                <a:latin typeface="Arial" panose="020B0604020202020204" pitchFamily="34" charset="0"/>
                <a:cs typeface="Arial" panose="020B0604020202020204" pitchFamily="34" charset="0"/>
              </a:rPr>
              <a:t>OSHA.gov - Newsletter</a:t>
            </a:r>
          </a:p>
          <a:p>
            <a:r>
              <a:rPr lang="en-US" dirty="0" smtClean="0">
                <a:latin typeface="Arial" panose="020B0604020202020204" pitchFamily="34" charset="0"/>
                <a:cs typeface="Arial" panose="020B0604020202020204" pitchFamily="34" charset="0"/>
              </a:rPr>
              <a:t>You Tube – mind-numbing selection of videos. I.e. Russian Car Crash</a:t>
            </a:r>
          </a:p>
          <a:p>
            <a:r>
              <a:rPr lang="en-US" dirty="0" smtClean="0">
                <a:latin typeface="Arial" panose="020B0604020202020204" pitchFamily="34" charset="0"/>
                <a:cs typeface="Arial" panose="020B0604020202020204" pitchFamily="34" charset="0"/>
              </a:rPr>
              <a:t>Google Search: there are a LOT out there; bilingual, free </a:t>
            </a:r>
          </a:p>
          <a:p>
            <a:r>
              <a:rPr lang="en-US" dirty="0" smtClean="0">
                <a:latin typeface="Arial" panose="020B0604020202020204" pitchFamily="34" charset="0"/>
                <a:cs typeface="Arial" panose="020B0604020202020204" pitchFamily="34" charset="0"/>
              </a:rPr>
              <a:t>Subscription Services – Most are generic</a:t>
            </a:r>
          </a:p>
          <a:p>
            <a:r>
              <a:rPr lang="en-US" dirty="0" smtClean="0">
                <a:latin typeface="Arial" panose="020B0604020202020204" pitchFamily="34" charset="0"/>
                <a:cs typeface="Arial" panose="020B0604020202020204" pitchFamily="34" charset="0"/>
              </a:rPr>
              <a:t>State WC or Safety regulators; i.e. British Columbia </a:t>
            </a:r>
          </a:p>
          <a:p>
            <a:r>
              <a:rPr lang="en-US" dirty="0" smtClean="0">
                <a:latin typeface="Arial" panose="020B0604020202020204" pitchFamily="34" charset="0"/>
                <a:cs typeface="Arial" panose="020B0604020202020204" pitchFamily="34" charset="0"/>
                <a:hlinkClick r:id="rId2"/>
              </a:rPr>
              <a:t>www2.worksafebc.com/Publications/Multimedia/Videos.asp?ReportID=34883</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hlinkClick r:id="rId3"/>
              </a:rPr>
              <a:t>www2.worksafebc.com/Publications/Multimedia/SlideShows.asp?ReportID=33841</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Free Safety e-Zine Subscriptions – EHS, FCP, Equipment Today, NPE</a:t>
            </a:r>
          </a:p>
          <a:p>
            <a:r>
              <a:rPr lang="en-US" dirty="0" smtClean="0">
                <a:latin typeface="Arial" panose="020B0604020202020204" pitchFamily="34" charset="0"/>
                <a:cs typeface="Arial" panose="020B0604020202020204" pitchFamily="34" charset="0"/>
              </a:rPr>
              <a:t>National Safety Council – Newsletters, Webinars, JOIN the NSC !!!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4826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14" y="266531"/>
            <a:ext cx="6829552" cy="1609344"/>
          </a:xfrm>
        </p:spPr>
        <p:txBody>
          <a:bodyPr/>
          <a:lstStyle/>
          <a:p>
            <a:r>
              <a:rPr lang="en-US" dirty="0" smtClean="0"/>
              <a:t>What to do when…..</a:t>
            </a:r>
            <a:endParaRPr lang="en-US" dirty="0"/>
          </a:p>
        </p:txBody>
      </p:sp>
      <p:sp>
        <p:nvSpPr>
          <p:cNvPr id="3" name="Content Placeholder 2"/>
          <p:cNvSpPr>
            <a:spLocks noGrp="1"/>
          </p:cNvSpPr>
          <p:nvPr>
            <p:ph idx="1"/>
          </p:nvPr>
        </p:nvSpPr>
        <p:spPr>
          <a:xfrm>
            <a:off x="248582" y="1875875"/>
            <a:ext cx="9047819" cy="4050792"/>
          </a:xfrm>
        </p:spPr>
        <p:txBody>
          <a:bodyPr/>
          <a:lstStyle/>
          <a:p>
            <a:r>
              <a:rPr lang="en-US" dirty="0" smtClean="0">
                <a:latin typeface="Arial" panose="020B0604020202020204" pitchFamily="34" charset="0"/>
                <a:cs typeface="Arial" panose="020B0604020202020204" pitchFamily="34" charset="0"/>
              </a:rPr>
              <a:t>Someone misses the meeting – have them read and sign the agenda; reiterate most important information</a:t>
            </a:r>
          </a:p>
          <a:p>
            <a:r>
              <a:rPr lang="en-US" dirty="0" smtClean="0">
                <a:latin typeface="Arial" panose="020B0604020202020204" pitchFamily="34" charset="0"/>
                <a:cs typeface="Arial" panose="020B0604020202020204" pitchFamily="34" charset="0"/>
              </a:rPr>
              <a:t>Cell phones: turn off before meeting. Bad news travels fast, you’ll get it </a:t>
            </a:r>
          </a:p>
          <a:p>
            <a:r>
              <a:rPr lang="en-US" dirty="0" smtClean="0">
                <a:latin typeface="Arial" panose="020B0604020202020204" pitchFamily="34" charset="0"/>
                <a:cs typeface="Arial" panose="020B0604020202020204" pitchFamily="34" charset="0"/>
              </a:rPr>
              <a:t>If someone misses 2 consecutive meetings, something is wrong. Figure out what and fix it</a:t>
            </a:r>
          </a:p>
          <a:p>
            <a:r>
              <a:rPr lang="en-US" dirty="0" smtClean="0">
                <a:latin typeface="Arial" panose="020B0604020202020204" pitchFamily="34" charset="0"/>
                <a:cs typeface="Arial" panose="020B0604020202020204" pitchFamily="34" charset="0"/>
              </a:rPr>
              <a:t>Invite your customers, clients, suppliers, others. They will usually find an excuse not to attend. You can fix this by giving out small gifts, donuts, etc. In other words, periodically incentivize attendance</a:t>
            </a:r>
          </a:p>
          <a:p>
            <a:r>
              <a:rPr lang="en-US" dirty="0" smtClean="0">
                <a:latin typeface="Arial" panose="020B0604020202020204" pitchFamily="34" charset="0"/>
                <a:cs typeface="Arial" panose="020B0604020202020204" pitchFamily="34" charset="0"/>
              </a:rPr>
              <a:t>Show Leadership through respect for the group, the content, the message</a:t>
            </a:r>
          </a:p>
          <a:p>
            <a:r>
              <a:rPr lang="en-US" dirty="0" smtClean="0">
                <a:latin typeface="Arial" panose="020B0604020202020204" pitchFamily="34" charset="0"/>
                <a:cs typeface="Arial" panose="020B0604020202020204" pitchFamily="34" charset="0"/>
              </a:rPr>
              <a:t>Take notes during the meeting; follow up on issues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466" y="1875875"/>
            <a:ext cx="2473325" cy="3022953"/>
          </a:xfrm>
          <a:prstGeom prst="rect">
            <a:avLst/>
          </a:prstGeom>
        </p:spPr>
      </p:pic>
    </p:spTree>
    <p:extLst>
      <p:ext uri="{BB962C8B-B14F-4D97-AF65-F5344CB8AC3E}">
        <p14:creationId xmlns:p14="http://schemas.microsoft.com/office/powerpoint/2010/main" val="52675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It Home, Whenever you can</a:t>
            </a:r>
            <a:endParaRPr lang="en-US" dirty="0"/>
          </a:p>
        </p:txBody>
      </p:sp>
      <p:sp>
        <p:nvSpPr>
          <p:cNvPr id="5" name="AutoShape 4" descr="https://mail.aol.com/webmail/getPart?uid=29225902&amp;partId=2&amp;saveAs=image001.jpg"/>
          <p:cNvSpPr>
            <a:spLocks noGrp="1" noChangeAspect="1" noChangeArrowheads="1"/>
          </p:cNvSpPr>
          <p:nvPr>
            <p:ph idx="1"/>
          </p:nvPr>
        </p:nvSpPr>
        <p:spPr bwMode="auto">
          <a:xfrm>
            <a:off x="609600" y="2005239"/>
            <a:ext cx="10515600" cy="435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Paycheck stuffers with safety message</a:t>
            </a:r>
          </a:p>
          <a:p>
            <a:r>
              <a:rPr lang="en-US" dirty="0" smtClean="0">
                <a:latin typeface="Arial" panose="020B0604020202020204" pitchFamily="34" charset="0"/>
                <a:cs typeface="Arial" panose="020B0604020202020204" pitchFamily="34" charset="0"/>
              </a:rPr>
              <a:t>Parties, picnics, events for family</a:t>
            </a:r>
          </a:p>
          <a:p>
            <a:r>
              <a:rPr lang="en-US" dirty="0" smtClean="0">
                <a:latin typeface="Arial" panose="020B0604020202020204" pitchFamily="34" charset="0"/>
                <a:cs typeface="Arial" panose="020B0604020202020204" pitchFamily="34" charset="0"/>
              </a:rPr>
              <a:t>Gift certificates, household items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Toys, something for the kids</a:t>
            </a:r>
          </a:p>
          <a:p>
            <a:r>
              <a:rPr lang="en-US" dirty="0" smtClean="0">
                <a:latin typeface="Arial" panose="020B0604020202020204" pitchFamily="34" charset="0"/>
                <a:cs typeface="Arial" panose="020B0604020202020204" pitchFamily="34" charset="0"/>
              </a:rPr>
              <a:t>Family engagement is recognized as an extremely important motivator of employee on the job safety behavior. </a:t>
            </a:r>
          </a:p>
          <a:p>
            <a:r>
              <a:rPr lang="en-US" dirty="0" smtClean="0">
                <a:latin typeface="Arial" panose="020B0604020202020204" pitchFamily="34" charset="0"/>
                <a:cs typeface="Arial" panose="020B0604020202020204" pitchFamily="34" charset="0"/>
              </a:rPr>
              <a:t>Use this to your advantage. Repeat at Holidays </a:t>
            </a:r>
          </a:p>
          <a:p>
            <a:r>
              <a:rPr lang="en-US" dirty="0" smtClean="0">
                <a:latin typeface="Arial" panose="020B0604020202020204" pitchFamily="34" charset="0"/>
                <a:cs typeface="Arial" panose="020B0604020202020204" pitchFamily="34" charset="0"/>
              </a:rPr>
              <a:t>Holiday Safety Message, like in the ‘old days’</a:t>
            </a:r>
          </a:p>
          <a:p>
            <a:r>
              <a:rPr lang="en-US" dirty="0" smtClean="0">
                <a:latin typeface="Arial" panose="020B0604020202020204" pitchFamily="34" charset="0"/>
                <a:cs typeface="Arial" panose="020B0604020202020204" pitchFamily="34" charset="0"/>
              </a:rPr>
              <a:t>Warm </a:t>
            </a:r>
            <a:r>
              <a:rPr lang="en-US" dirty="0">
                <a:latin typeface="Arial" panose="020B0604020202020204" pitchFamily="34" charset="0"/>
                <a:cs typeface="Arial" panose="020B0604020202020204" pitchFamily="34" charset="0"/>
              </a:rPr>
              <a:t>Up Exercises: </a:t>
            </a:r>
            <a:r>
              <a:rPr lang="en-US" dirty="0">
                <a:latin typeface="Arial" panose="020B0604020202020204" pitchFamily="34" charset="0"/>
                <a:cs typeface="Arial" panose="020B0604020202020204" pitchFamily="34" charset="0"/>
                <a:hlinkClick r:id="rId2"/>
              </a:rPr>
              <a:t>http://</a:t>
            </a:r>
            <a:r>
              <a:rPr lang="en-US" dirty="0" smtClean="0">
                <a:latin typeface="Arial" panose="020B0604020202020204" pitchFamily="34" charset="0"/>
                <a:cs typeface="Arial" panose="020B0604020202020204" pitchFamily="34" charset="0"/>
                <a:hlinkClick r:id="rId2"/>
              </a:rPr>
              <a:t>www.nbc12.com/story/30956787/construction-workers-exercise-on-the-job</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3064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0" y="416899"/>
            <a:ext cx="10058400" cy="1609344"/>
          </a:xfrm>
        </p:spPr>
        <p:txBody>
          <a:bodyPr>
            <a:normAutofit fontScale="90000"/>
          </a:bodyPr>
          <a:lstStyle/>
          <a:p>
            <a:r>
              <a:rPr lang="en-US" dirty="0" smtClean="0"/>
              <a:t>Recognize your employees and their achievements: safety performance</a:t>
            </a:r>
            <a:endParaRPr lang="en-US" dirty="0"/>
          </a:p>
        </p:txBody>
      </p:sp>
      <p:sp>
        <p:nvSpPr>
          <p:cNvPr id="3" name="Content Placeholder 2"/>
          <p:cNvSpPr>
            <a:spLocks noGrp="1"/>
          </p:cNvSpPr>
          <p:nvPr>
            <p:ph idx="1"/>
          </p:nvPr>
        </p:nvSpPr>
        <p:spPr>
          <a:xfrm>
            <a:off x="1069848" y="2345266"/>
            <a:ext cx="10058400" cy="3826933"/>
          </a:xfrm>
        </p:spPr>
        <p:txBody>
          <a:bodyPr>
            <a:normAutofit lnSpcReduction="10000"/>
          </a:bodyPr>
          <a:lstStyle/>
          <a:p>
            <a:r>
              <a:rPr lang="en-US" dirty="0" smtClean="0">
                <a:latin typeface="Arial" panose="020B0604020202020204" pitchFamily="34" charset="0"/>
                <a:cs typeface="Arial" panose="020B0604020202020204" pitchFamily="34" charset="0"/>
              </a:rPr>
              <a:t>Post your performance metrics: hours, jobs, tons, etc. Relevant statistics.</a:t>
            </a:r>
          </a:p>
          <a:p>
            <a:r>
              <a:rPr lang="en-US" dirty="0" smtClean="0">
                <a:latin typeface="Arial" panose="020B0604020202020204" pitchFamily="34" charset="0"/>
                <a:cs typeface="Arial" panose="020B0604020202020204" pitchFamily="34" charset="0"/>
              </a:rPr>
              <a:t>Look for ‘milestone’ events</a:t>
            </a:r>
          </a:p>
          <a:p>
            <a:r>
              <a:rPr lang="en-US" dirty="0" smtClean="0">
                <a:latin typeface="Arial" panose="020B0604020202020204" pitchFamily="34" charset="0"/>
                <a:cs typeface="Arial" panose="020B0604020202020204" pitchFamily="34" charset="0"/>
              </a:rPr>
              <a:t>Lunch or Breakfast Events – simple, themed, inclusive </a:t>
            </a:r>
          </a:p>
          <a:p>
            <a:r>
              <a:rPr lang="en-US" dirty="0" smtClean="0">
                <a:latin typeface="Arial" panose="020B0604020202020204" pitchFamily="34" charset="0"/>
                <a:cs typeface="Arial" panose="020B0604020202020204" pitchFamily="34" charset="0"/>
              </a:rPr>
              <a:t>Stuff – very inexpensive. Hard hat stickers, shoulder patches, etc. </a:t>
            </a:r>
          </a:p>
          <a:p>
            <a:r>
              <a:rPr lang="en-US" dirty="0" smtClean="0">
                <a:latin typeface="Arial" panose="020B0604020202020204" pitchFamily="34" charset="0"/>
                <a:cs typeface="Arial" panose="020B0604020202020204" pitchFamily="34" charset="0"/>
              </a:rPr>
              <a:t>Incentives &amp; Bonus: ‘money is not a motivator’; use caution, do not discourage reporting</a:t>
            </a:r>
          </a:p>
          <a:p>
            <a:r>
              <a:rPr lang="en-US" dirty="0" smtClean="0">
                <a:latin typeface="Arial" panose="020B0604020202020204" pitchFamily="34" charset="0"/>
                <a:cs typeface="Arial" panose="020B0604020202020204" pitchFamily="34" charset="0"/>
              </a:rPr>
              <a:t>Jackets, tees, clothing, accessories</a:t>
            </a:r>
          </a:p>
          <a:p>
            <a:r>
              <a:rPr lang="en-US" dirty="0" smtClean="0">
                <a:latin typeface="Arial" panose="020B0604020202020204" pitchFamily="34" charset="0"/>
                <a:cs typeface="Arial" panose="020B0604020202020204" pitchFamily="34" charset="0"/>
              </a:rPr>
              <a:t>Gear, winter, seasonal</a:t>
            </a:r>
          </a:p>
          <a:p>
            <a:r>
              <a:rPr lang="en-US" dirty="0" smtClean="0">
                <a:latin typeface="Arial" panose="020B0604020202020204" pitchFamily="34" charset="0"/>
                <a:cs typeface="Arial" panose="020B0604020202020204" pitchFamily="34" charset="0"/>
              </a:rPr>
              <a:t>Outings, picnics, hot dog cookouts, </a:t>
            </a:r>
          </a:p>
          <a:p>
            <a:r>
              <a:rPr lang="en-US" dirty="0" smtClean="0">
                <a:latin typeface="Arial" panose="020B0604020202020204" pitchFamily="34" charset="0"/>
                <a:cs typeface="Arial" panose="020B0604020202020204" pitchFamily="34" charset="0"/>
              </a:rPr>
              <a:t>Holiday Messages – keep pushing safety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5380" y="708179"/>
            <a:ext cx="1775553" cy="2955151"/>
          </a:xfrm>
          <a:prstGeom prst="rect">
            <a:avLst/>
          </a:prstGeom>
        </p:spPr>
      </p:pic>
    </p:spTree>
    <p:extLst>
      <p:ext uri="{BB962C8B-B14F-4D97-AF65-F5344CB8AC3E}">
        <p14:creationId xmlns:p14="http://schemas.microsoft.com/office/powerpoint/2010/main" val="3250250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555</TotalTime>
  <Words>2191</Words>
  <Application>Microsoft Macintosh PowerPoint</Application>
  <PresentationFormat>Custom</PresentationFormat>
  <Paragraphs>223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Wood Type</vt:lpstr>
      <vt:lpstr>NPE Safety </vt:lpstr>
      <vt:lpstr>Topics We Will Cover – MAKE NOTES!!!  </vt:lpstr>
      <vt:lpstr>Complexity Of Your Work = Complexity of Your Program</vt:lpstr>
      <vt:lpstr>Written Safety Manual &amp; Plan</vt:lpstr>
      <vt:lpstr>Safety Meetings (NOT Safety Training) </vt:lpstr>
      <vt:lpstr>Examples of Safety Meeting Topics</vt:lpstr>
      <vt:lpstr>What to do when…..</vt:lpstr>
      <vt:lpstr>Send It Home, Whenever you can</vt:lpstr>
      <vt:lpstr>Recognize your employees and their achievements: safety performance</vt:lpstr>
      <vt:lpstr>Root Cause Analysis </vt:lpstr>
      <vt:lpstr>Safety Training</vt:lpstr>
      <vt:lpstr>Why You Need to Enforce the Safety Laws</vt:lpstr>
      <vt:lpstr>Close Call, Near Miss – Gotta’ Have It</vt:lpstr>
      <vt:lpstr>Insurance – when &amp; how to file a WC claim</vt:lpstr>
      <vt:lpstr>Best Safety Practices  Adopt or Write Your Own</vt:lpstr>
      <vt:lpstr>Defensive Driving Tips for Construction Fleets</vt:lpstr>
      <vt:lpstr>Defensive driving - continued</vt:lpstr>
      <vt:lpstr>For Extra Credit</vt:lpstr>
      <vt:lpstr>Important element: Safety committee </vt:lpstr>
      <vt:lpstr>Site Specific Safety Plan (SSP) </vt:lpstr>
      <vt:lpstr>Operator ‘Safety Training’</vt:lpstr>
      <vt:lpstr>The Long view…..</vt:lpstr>
      <vt:lpstr>Summary &amp; Review – Q&amp;A </vt:lpstr>
      <vt:lpstr>Speakers Bio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NPE Safety</dc:title>
  <dc:creator>John Meola</dc:creator>
  <cp:lastModifiedBy>Ranger Kidwell-Ross</cp:lastModifiedBy>
  <cp:revision>56</cp:revision>
  <cp:lastPrinted>2015-12-07T19:08:24Z</cp:lastPrinted>
  <dcterms:created xsi:type="dcterms:W3CDTF">2015-12-02T20:07:51Z</dcterms:created>
  <dcterms:modified xsi:type="dcterms:W3CDTF">2016-02-08T19:55:22Z</dcterms:modified>
</cp:coreProperties>
</file>