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64" r:id="rId4"/>
    <p:sldId id="259" r:id="rId5"/>
    <p:sldId id="265" r:id="rId6"/>
    <p:sldId id="266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17" autoAdjust="0"/>
    <p:restoredTop sz="94660"/>
  </p:normalViewPr>
  <p:slideViewPr>
    <p:cSldViewPr snapToGrid="0">
      <p:cViewPr>
        <p:scale>
          <a:sx n="90" d="100"/>
          <a:sy n="90" d="100"/>
        </p:scale>
        <p:origin x="-144" y="-19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printerSettings" Target="printerSettings/printerSettings1.bin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5759" y="2166364"/>
            <a:ext cx="11471565" cy="1739347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0000"/>
              </a:lnSpc>
              <a:defRPr sz="6000" spc="15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996250"/>
            <a:ext cx="9144000" cy="1309255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63B39-E3F8-49E0-BED4-63FE4BCC1138}" type="datetimeFigureOut">
              <a:rPr lang="en-US" smtClean="0"/>
              <a:t>12/1/20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902F3-BA9E-4475-AD27-4AEB57E5D7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6937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63B39-E3F8-49E0-BED4-63FE4BCC1138}" type="datetimeFigureOut">
              <a:rPr lang="en-US" smtClean="0"/>
              <a:t>12/1/20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902F3-BA9E-4475-AD27-4AEB57E5D7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22799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019312" y="0"/>
            <a:ext cx="27432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0624" y="274638"/>
            <a:ext cx="2402380" cy="58975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199" y="274638"/>
            <a:ext cx="7973291" cy="58975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422854"/>
            <a:ext cx="2743196" cy="365125"/>
          </a:xfrm>
        </p:spPr>
        <p:txBody>
          <a:bodyPr/>
          <a:lstStyle/>
          <a:p>
            <a:fld id="{5FB63B39-E3F8-49E0-BED4-63FE4BCC1138}" type="datetimeFigureOut">
              <a:rPr lang="en-US" smtClean="0"/>
              <a:t>12/1/20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776135" y="6422854"/>
            <a:ext cx="4279669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3048" y="6422854"/>
            <a:ext cx="879759" cy="365125"/>
          </a:xfrm>
        </p:spPr>
        <p:txBody>
          <a:bodyPr/>
          <a:lstStyle/>
          <a:p>
            <a:fld id="{313902F3-BA9E-4475-AD27-4AEB57E5D7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32643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63B39-E3F8-49E0-BED4-63FE4BCC1138}" type="datetimeFigureOut">
              <a:rPr lang="en-US" smtClean="0"/>
              <a:t>12/1/20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902F3-BA9E-4475-AD27-4AEB57E5D7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46252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191" y="2208879"/>
            <a:ext cx="10515600" cy="1676400"/>
          </a:xfrm>
        </p:spPr>
        <p:txBody>
          <a:bodyPr anchor="ctr">
            <a:noAutofit/>
          </a:bodyPr>
          <a:lstStyle>
            <a:lvl1pPr algn="ctr">
              <a:lnSpc>
                <a:spcPct val="80000"/>
              </a:lnSpc>
              <a:defRPr sz="6000" b="0" spc="150" baseline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3191" y="4010334"/>
            <a:ext cx="10515600" cy="1174639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FB63B39-E3F8-49E0-BED4-63FE4BCC1138}" type="datetimeFigureOut">
              <a:rPr lang="en-US" smtClean="0"/>
              <a:t>12/1/20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13902F3-BA9E-4475-AD27-4AEB57E5D7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003360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05344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30391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63B39-E3F8-49E0-BED4-63FE4BCC1138}" type="datetimeFigureOut">
              <a:rPr lang="en-US" smtClean="0"/>
              <a:t>12/1/20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902F3-BA9E-4475-AD27-4AEB57E5D7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86809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7008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07008" y="2656566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31230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31230" y="2656564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63B39-E3F8-49E0-BED4-63FE4BCC1138}" type="datetimeFigureOut">
              <a:rPr lang="en-US" smtClean="0"/>
              <a:t>12/1/20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902F3-BA9E-4475-AD27-4AEB57E5D7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29320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63B39-E3F8-49E0-BED4-63FE4BCC1138}" type="datetimeFigureOut">
              <a:rPr lang="en-US" smtClean="0"/>
              <a:t>12/1/20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902F3-BA9E-4475-AD27-4AEB57E5D7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07975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63B39-E3F8-49E0-BED4-63FE4BCC1138}" type="datetimeFigureOut">
              <a:rPr lang="en-US" smtClean="0"/>
              <a:t>12/1/20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902F3-BA9E-4475-AD27-4AEB57E5D7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58946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7008" y="2120054"/>
            <a:ext cx="6126480" cy="4114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89023" y="2147486"/>
            <a:ext cx="3200400" cy="3432319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63B39-E3F8-49E0-BED4-63FE4BCC1138}" type="datetimeFigureOut">
              <a:rPr lang="en-US" smtClean="0"/>
              <a:t>12/1/20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902F3-BA9E-4475-AD27-4AEB57E5D7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3121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0160" y="2211494"/>
            <a:ext cx="6126480" cy="3931920"/>
          </a:xfrm>
          <a:solidFill>
            <a:schemeClr val="tx2">
              <a:lumMod val="60000"/>
              <a:lumOff val="40000"/>
            </a:schemeClr>
          </a:solidFill>
        </p:spPr>
        <p:txBody>
          <a:bodyPr tIns="365760" anchor="t"/>
          <a:lstStyle>
            <a:lvl1pPr marL="0" indent="0" algn="ctr">
              <a:buNone/>
              <a:defRPr sz="320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90688" y="2150621"/>
            <a:ext cx="3200400" cy="3429000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63B39-E3F8-49E0-BED4-63FE4BCC1138}" type="datetimeFigureOut">
              <a:rPr lang="en-US" smtClean="0"/>
              <a:t>12/1/20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902F3-BA9E-4475-AD27-4AEB57E5D7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86706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83" y="176109"/>
            <a:ext cx="12188952" cy="16459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02919" y="284176"/>
            <a:ext cx="9784080" cy="15087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2919" y="2011680"/>
            <a:ext cx="9784080" cy="42062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02266" y="6422854"/>
            <a:ext cx="3000894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fld id="{5FB63B39-E3F8-49E0-BED4-63FE4BCC1138}" type="datetimeFigureOut">
              <a:rPr lang="en-US" smtClean="0"/>
              <a:t>12/1/20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96471" y="6422854"/>
            <a:ext cx="50444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58927" y="6422854"/>
            <a:ext cx="946264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 b="0">
                <a:solidFill>
                  <a:schemeClr val="tx1"/>
                </a:solidFill>
              </a:defRPr>
            </a:lvl1pPr>
          </a:lstStyle>
          <a:p>
            <a:fld id="{313902F3-BA9E-4475-AD27-4AEB57E5D7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747156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000" kern="1200" cap="all" baseline="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tx1"/>
        </a:buClr>
        <a:buFont typeface="Wingdings" pitchFamily="2" charset="2"/>
        <a:buChar char="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6400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8686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2846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718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29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8062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Relationship Id="rId3" Type="http://schemas.openxmlformats.org/officeDocument/2006/relationships/hyperlink" Target="https://commons.wikimedia.org/wiki/File:Man_in_a_Mask.svg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Relationship Id="rId3" Type="http://schemas.openxmlformats.org/officeDocument/2006/relationships/hyperlink" Target="https://pixabay.com/pl/fabryka-pracownik-przemys%C5%82-2318026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946802" y="4142618"/>
            <a:ext cx="9144000" cy="2927048"/>
          </a:xfrm>
        </p:spPr>
        <p:txBody>
          <a:bodyPr>
            <a:normAutofit/>
          </a:bodyPr>
          <a:lstStyle/>
          <a:p>
            <a:pPr marL="342900" indent="-342900" algn="l">
              <a:buFont typeface="Arial"/>
              <a:buChar char="•"/>
            </a:pPr>
            <a:r>
              <a:rPr lang="en-US" sz="2400" dirty="0"/>
              <a:t>Covid Precautions </a:t>
            </a:r>
          </a:p>
          <a:p>
            <a:pPr marL="342900" indent="-342900" algn="l">
              <a:buFont typeface="Arial"/>
              <a:buChar char="•"/>
            </a:pPr>
            <a:r>
              <a:rPr lang="en-US" sz="2400" dirty="0"/>
              <a:t>Holiday Safety Reminders</a:t>
            </a:r>
          </a:p>
          <a:p>
            <a:pPr marL="342900" indent="-342900" algn="l">
              <a:buFont typeface="Arial"/>
              <a:buChar char="•"/>
            </a:pPr>
            <a:r>
              <a:rPr lang="en-US" sz="2400" dirty="0"/>
              <a:t>Defensive Driving in Cold Temps.</a:t>
            </a:r>
          </a:p>
          <a:p>
            <a:pPr marL="342900" indent="-342900" algn="l">
              <a:buFont typeface="Arial"/>
              <a:buChar char="•"/>
            </a:pPr>
            <a:r>
              <a:rPr lang="en-US" sz="2400" dirty="0"/>
              <a:t>PPE &amp; Job Site Conditions</a:t>
            </a:r>
          </a:p>
          <a:p>
            <a:pPr marL="342900" indent="-342900" algn="l">
              <a:buFont typeface="Arial"/>
              <a:buChar char="•"/>
            </a:pPr>
            <a:r>
              <a:rPr lang="en-US" sz="2400" dirty="0"/>
              <a:t>Report Close Calls</a:t>
            </a:r>
            <a:endParaRPr lang="en-US" sz="2400" dirty="0" smtClean="0"/>
          </a:p>
        </p:txBody>
      </p:sp>
      <p:sp>
        <p:nvSpPr>
          <p:cNvPr id="6" name="TextBox 5"/>
          <p:cNvSpPr txBox="1"/>
          <p:nvPr/>
        </p:nvSpPr>
        <p:spPr>
          <a:xfrm>
            <a:off x="497606" y="2450022"/>
            <a:ext cx="1130773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Black"/>
                <a:cs typeface="Arial Black"/>
              </a:rPr>
              <a:t>December Safety Info</a:t>
            </a:r>
            <a:endParaRPr lang="en-US" sz="54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 Black"/>
              <a:cs typeface="Arial Black"/>
            </a:endParaRPr>
          </a:p>
        </p:txBody>
      </p:sp>
      <p:pic>
        <p:nvPicPr>
          <p:cNvPr id="2" name="Picture 1" descr="MeolaSafetyMeetingLogo4WSATimmons500w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5443" y="172155"/>
            <a:ext cx="4879623" cy="1781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45699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4896" y="174109"/>
            <a:ext cx="11358715" cy="1508760"/>
          </a:xfrm>
        </p:spPr>
        <p:txBody>
          <a:bodyPr/>
          <a:lstStyle/>
          <a:p>
            <a:pPr algn="ctr"/>
            <a:r>
              <a:rPr lang="en-US" b="1" i="1" u="sng" dirty="0"/>
              <a:t>covid Preventive Measures</a:t>
            </a:r>
            <a:endParaRPr lang="en-US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3119" y="2308013"/>
            <a:ext cx="11015132" cy="4206240"/>
          </a:xfrm>
        </p:spPr>
        <p:txBody>
          <a:bodyPr>
            <a:normAutofit fontScale="92500"/>
          </a:bodyPr>
          <a:lstStyle/>
          <a:p>
            <a:pPr>
              <a:buFont typeface="Arial"/>
              <a:buChar char="•"/>
            </a:pPr>
            <a:r>
              <a:rPr lang="en-US" b="1" u="sng" dirty="0"/>
              <a:t>All persons wear a face covering </a:t>
            </a:r>
            <a:r>
              <a:rPr lang="en-US" dirty="0"/>
              <a:t>when applicable. </a:t>
            </a:r>
          </a:p>
          <a:p>
            <a:pPr>
              <a:buFont typeface="Arial"/>
              <a:buChar char="•"/>
            </a:pPr>
            <a:r>
              <a:rPr lang="en-US" dirty="0"/>
              <a:t>Protect your breathing zone. This is why the air dryers are deactivated in lavatories.</a:t>
            </a:r>
          </a:p>
          <a:p>
            <a:pPr>
              <a:buFont typeface="Arial"/>
              <a:buChar char="•"/>
            </a:pPr>
            <a:r>
              <a:rPr lang="en-US" b="1" u="sng" dirty="0"/>
              <a:t>Avoid crowds</a:t>
            </a:r>
            <a:r>
              <a:rPr lang="en-US" dirty="0"/>
              <a:t>, maintain distance around unknown persons, avoid questionable gatherings. </a:t>
            </a:r>
          </a:p>
          <a:p>
            <a:pPr>
              <a:buFont typeface="Arial"/>
              <a:buChar char="•"/>
            </a:pPr>
            <a:r>
              <a:rPr lang="en-US" dirty="0"/>
              <a:t>Recognize risk factors; reduce exposures when possible.</a:t>
            </a:r>
          </a:p>
          <a:p>
            <a:pPr>
              <a:buFont typeface="Arial"/>
              <a:buChar char="•"/>
            </a:pPr>
            <a:r>
              <a:rPr lang="en-US" b="1" u="sng" dirty="0"/>
              <a:t>Hand sanitary practices </a:t>
            </a:r>
            <a:r>
              <a:rPr lang="en-US" dirty="0"/>
              <a:t>— wash or sanitize often; avoid touching face or eyes</a:t>
            </a:r>
          </a:p>
          <a:p>
            <a:pPr>
              <a:buFont typeface="Arial"/>
              <a:buChar char="•"/>
            </a:pPr>
            <a:r>
              <a:rPr lang="en-US" dirty="0"/>
              <a:t>At home: regularly change the air filter on your heating appliance. Use high-grade filter media. </a:t>
            </a:r>
          </a:p>
          <a:p>
            <a:pPr>
              <a:buFont typeface="Arial"/>
              <a:buChar char="•"/>
            </a:pPr>
            <a:r>
              <a:rPr lang="en-US" b="1" u="sng" dirty="0"/>
              <a:t>Stay properly hydrated.</a:t>
            </a:r>
            <a:r>
              <a:rPr lang="en-US" dirty="0"/>
              <a:t> Get seasonal flu shot. Cover mouth and nose if you cough or sneeze.</a:t>
            </a:r>
          </a:p>
          <a:p>
            <a:pPr>
              <a:buFont typeface="Arial"/>
              <a:buChar char="•"/>
            </a:pPr>
            <a:r>
              <a:rPr lang="en-US" b="1" u="sng" dirty="0"/>
              <a:t>If you feel ill, do not come into work.</a:t>
            </a:r>
            <a:r>
              <a:rPr lang="en-US" dirty="0"/>
              <a:t> Report the situation and quarantine until tested. </a:t>
            </a:r>
          </a:p>
        </p:txBody>
      </p:sp>
      <p:pic>
        <p:nvPicPr>
          <p:cNvPr id="6" name="Picture 5" descr="A picture containing text&#10;&#10;Description automatically generated">
            <a:extLst>
              <a:ext uri="{FF2B5EF4-FFF2-40B4-BE49-F238E27FC236}">
                <a16:creationId xmlns="" xmlns:a16="http://schemas.microsoft.com/office/drawing/2014/main" xmlns:lc="http://schemas.openxmlformats.org/drawingml/2006/lockedCanvas" id="{852B7977-F133-4A66-A3EE-FA53CA0C03F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="" xmlns:a1611="http://schemas.microsoft.com/office/drawing/2016/11/main" xmlns:lc="http://schemas.openxmlformats.org/drawingml/2006/lockedCanvas" r:id="rId3"/>
              </a:ext>
            </a:extLst>
          </a:blip>
          <a:stretch>
            <a:fillRect/>
          </a:stretch>
        </p:blipFill>
        <p:spPr>
          <a:xfrm>
            <a:off x="10226312" y="720120"/>
            <a:ext cx="1447821" cy="21439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29055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6632" y="223700"/>
            <a:ext cx="10926589" cy="1508760"/>
          </a:xfrm>
        </p:spPr>
        <p:txBody>
          <a:bodyPr/>
          <a:lstStyle/>
          <a:p>
            <a:r>
              <a:rPr lang="en-US" b="1" u="sng" dirty="0">
                <a:solidFill>
                  <a:srgbClr val="FF0000"/>
                </a:solidFill>
              </a:rPr>
              <a:t>Holiday Safety Reminders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9538" y="2398889"/>
            <a:ext cx="9784080" cy="3922889"/>
          </a:xfrm>
        </p:spPr>
        <p:txBody>
          <a:bodyPr>
            <a:noAutofit/>
          </a:bodyPr>
          <a:lstStyle/>
          <a:p>
            <a:pPr>
              <a:buFont typeface="Arial"/>
              <a:buChar char="•"/>
            </a:pPr>
            <a:r>
              <a:rPr lang="en-US" sz="1800" dirty="0"/>
              <a:t>Decorating the house &amp; yard – use proper ladder and climbing practices. Avoid improvised access. Have a helper assist. </a:t>
            </a:r>
          </a:p>
          <a:p>
            <a:pPr>
              <a:buFont typeface="Arial"/>
              <a:buChar char="•"/>
            </a:pPr>
            <a:r>
              <a:rPr lang="en-US" sz="1800" dirty="0"/>
              <a:t>Electrical – avoid outlet &amp; plug overload. Check wiring for defects or pinch points. Common source of home fire. Use GFCI outlet on outdoor electrical installations. </a:t>
            </a:r>
          </a:p>
          <a:p>
            <a:pPr>
              <a:buFont typeface="Arial"/>
              <a:buChar char="•"/>
            </a:pPr>
            <a:r>
              <a:rPr lang="en-US" sz="1800" dirty="0"/>
              <a:t>Check HVAC system; wood stove or fireplace safety; proper ash disposal</a:t>
            </a:r>
          </a:p>
          <a:p>
            <a:pPr>
              <a:buFont typeface="Arial"/>
              <a:buChar char="•"/>
            </a:pPr>
            <a:r>
              <a:rPr lang="en-US" sz="1800" dirty="0"/>
              <a:t>Check function on smoke and CO2 alarm. Avoid parking vehicles indoors.</a:t>
            </a:r>
          </a:p>
          <a:p>
            <a:pPr>
              <a:buFont typeface="Arial"/>
              <a:buChar char="•"/>
            </a:pPr>
            <a:r>
              <a:rPr lang="en-US" sz="1800" dirty="0"/>
              <a:t>Check fire extinguisher; plan a safe escape route for upper floor occupants</a:t>
            </a:r>
          </a:p>
          <a:p>
            <a:pPr>
              <a:buFont typeface="Arial"/>
              <a:buChar char="•"/>
            </a:pPr>
            <a:r>
              <a:rPr lang="en-US" sz="1800" b="1" u="sng" dirty="0"/>
              <a:t>Stress is a common issue </a:t>
            </a:r>
            <a:r>
              <a:rPr lang="en-US" sz="1800" dirty="0"/>
              <a:t>around Holidays. Understanding &amp; empathy can help. Patience. Neutralize. </a:t>
            </a:r>
          </a:p>
          <a:p>
            <a:pPr>
              <a:buFont typeface="Arial"/>
              <a:buChar char="•"/>
            </a:pPr>
            <a:r>
              <a:rPr lang="en-US" sz="1800" b="1" u="sng" dirty="0"/>
              <a:t>Covid reminders for gatherings</a:t>
            </a:r>
            <a:r>
              <a:rPr lang="en-US" sz="1800" dirty="0"/>
              <a:t>. Consider virtual alternates. Travel precautions apply. Use appropriate controls for in-person events.</a:t>
            </a:r>
          </a:p>
          <a:p>
            <a:pPr>
              <a:buFont typeface="Arial"/>
              <a:buChar char="•"/>
            </a:pPr>
            <a:r>
              <a:rPr lang="en-US" sz="1800" dirty="0"/>
              <a:t>Avoid night driving when possible. Impaired drivers more common after dark. 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23778" y="286455"/>
            <a:ext cx="2127955" cy="21279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53074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5074" y="461975"/>
            <a:ext cx="11046791" cy="1087424"/>
          </a:xfrm>
        </p:spPr>
        <p:txBody>
          <a:bodyPr>
            <a:noAutofit/>
          </a:bodyPr>
          <a:lstStyle/>
          <a:p>
            <a:r>
              <a:rPr lang="en-US" b="1" u="sng" dirty="0"/>
              <a:t>Defensive Driving in </a:t>
            </a:r>
            <a:r>
              <a:rPr lang="en-US" b="1" u="sng" dirty="0">
                <a:solidFill>
                  <a:schemeClr val="accent1"/>
                </a:solidFill>
              </a:rPr>
              <a:t>COLD</a:t>
            </a:r>
            <a:r>
              <a:rPr lang="en-US" b="1" u="sng" dirty="0"/>
              <a:t> Temps.</a:t>
            </a:r>
            <a:endParaRPr lang="en-US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3267" y="2011680"/>
            <a:ext cx="11633200" cy="4592320"/>
          </a:xfrm>
        </p:spPr>
        <p:txBody>
          <a:bodyPr>
            <a:normAutofit fontScale="92500" lnSpcReduction="10000"/>
          </a:bodyPr>
          <a:lstStyle/>
          <a:p>
            <a:pPr>
              <a:buFont typeface="Arial"/>
              <a:buChar char="•"/>
            </a:pPr>
            <a:r>
              <a:rPr lang="en-US" sz="2400" dirty="0"/>
              <a:t>When we see the ‘little white lines’ on the pavement, expect some type of </a:t>
            </a:r>
            <a:r>
              <a:rPr lang="en-US" sz="2400" dirty="0" err="1"/>
              <a:t>precip</a:t>
            </a:r>
            <a:r>
              <a:rPr lang="en-US" sz="2400" dirty="0"/>
              <a:t>. Most DOTs pre-treat in advance of inclemency.</a:t>
            </a:r>
          </a:p>
          <a:p>
            <a:pPr>
              <a:buFont typeface="Arial"/>
              <a:buChar char="•"/>
            </a:pPr>
            <a:r>
              <a:rPr lang="en-US" sz="2400" b="1" u="sng" dirty="0"/>
              <a:t>SLOW DOWN </a:t>
            </a:r>
            <a:r>
              <a:rPr lang="en-US" sz="2400" dirty="0"/>
              <a:t>when road is wet, iced, snow. BRIDGE DECKS will ice over.</a:t>
            </a:r>
          </a:p>
          <a:p>
            <a:pPr>
              <a:buFont typeface="Arial"/>
              <a:buChar char="•"/>
            </a:pPr>
            <a:r>
              <a:rPr lang="en-US" sz="2400" dirty="0"/>
              <a:t>Posted speed = dry road, daylight, passenger vehicle. Otherwise, make adjustment. </a:t>
            </a:r>
          </a:p>
          <a:p>
            <a:pPr>
              <a:buFont typeface="Arial"/>
              <a:buChar char="•"/>
            </a:pPr>
            <a:r>
              <a:rPr lang="en-US" sz="2400" dirty="0"/>
              <a:t>Carry extra WEIGHT in vehicle for improved road-holding traction</a:t>
            </a:r>
          </a:p>
          <a:p>
            <a:pPr>
              <a:buFont typeface="Arial"/>
              <a:buChar char="•"/>
            </a:pPr>
            <a:r>
              <a:rPr lang="en-US" sz="2400" dirty="0"/>
              <a:t>Avoid bulky garments while driving. Interior will warm up quickly. No hoodies. </a:t>
            </a:r>
          </a:p>
          <a:p>
            <a:pPr>
              <a:buFont typeface="Arial"/>
              <a:buChar char="•"/>
            </a:pPr>
            <a:r>
              <a:rPr lang="en-US" sz="2400" dirty="0"/>
              <a:t>Hands-free, no distractions. Deer season precautions. Clean headlights.</a:t>
            </a:r>
          </a:p>
          <a:p>
            <a:pPr>
              <a:buFont typeface="Arial"/>
              <a:buChar char="•"/>
            </a:pPr>
            <a:r>
              <a:rPr lang="en-US" sz="2400" dirty="0"/>
              <a:t>Grip fabric, light weight GLOVES can help with a cold steering wheel.</a:t>
            </a:r>
          </a:p>
          <a:p>
            <a:pPr>
              <a:buFont typeface="Arial"/>
              <a:buChar char="•"/>
            </a:pPr>
            <a:r>
              <a:rPr lang="en-US" sz="2400" b="1" u="sng" dirty="0"/>
              <a:t>Clean glass &amp; mirrors</a:t>
            </a:r>
            <a:r>
              <a:rPr lang="en-US" sz="2400" dirty="0"/>
              <a:t> to reduce glare; use scraper on frosted glass. Keep spare washer fluid handy, supplies may run down if the weather turns. </a:t>
            </a:r>
          </a:p>
          <a:p>
            <a:pPr>
              <a:buFont typeface="Arial"/>
              <a:buChar char="•"/>
            </a:pPr>
            <a:r>
              <a:rPr lang="en-US" sz="2400" dirty="0"/>
              <a:t>Wear a high-vis. garment when walking on or near travel lanes, parking lots, etc. </a:t>
            </a:r>
          </a:p>
        </p:txBody>
      </p:sp>
    </p:spTree>
    <p:extLst>
      <p:ext uri="{BB962C8B-B14F-4D97-AF65-F5344CB8AC3E}">
        <p14:creationId xmlns:p14="http://schemas.microsoft.com/office/powerpoint/2010/main" val="3108203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5074" y="461975"/>
            <a:ext cx="11046791" cy="1087424"/>
          </a:xfrm>
        </p:spPr>
        <p:txBody>
          <a:bodyPr>
            <a:noAutofit/>
          </a:bodyPr>
          <a:lstStyle/>
          <a:p>
            <a:pPr algn="ctr"/>
            <a:r>
              <a:rPr lang="en-US" sz="3200" b="1" u="sng" dirty="0"/>
              <a:t>PPE &amp; Job Sites</a:t>
            </a:r>
            <a:endParaRPr lang="en-US" sz="3200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3267" y="2011680"/>
            <a:ext cx="11633200" cy="4592320"/>
          </a:xfrm>
        </p:spPr>
        <p:txBody>
          <a:bodyPr>
            <a:normAutofit fontScale="92500" lnSpcReduction="10000"/>
          </a:bodyPr>
          <a:lstStyle/>
          <a:p>
            <a:pPr>
              <a:buFont typeface="Arial"/>
              <a:buChar char="•"/>
            </a:pPr>
            <a:r>
              <a:rPr lang="en-US" sz="2400" dirty="0"/>
              <a:t>Typically a large Client will specify PPE for their site.</a:t>
            </a:r>
          </a:p>
          <a:p>
            <a:pPr>
              <a:buFont typeface="Arial"/>
              <a:buChar char="•"/>
            </a:pPr>
            <a:r>
              <a:rPr lang="en-US" sz="2400" b="1" u="sng" dirty="0"/>
              <a:t>Otherwise</a:t>
            </a:r>
            <a:r>
              <a:rPr lang="en-US" sz="2400" dirty="0"/>
              <a:t>, we need to adopt </a:t>
            </a:r>
            <a:r>
              <a:rPr lang="en-US" sz="2400" b="1" u="sng" dirty="0"/>
              <a:t>Best Safety Practices </a:t>
            </a:r>
            <a:r>
              <a:rPr lang="en-US" sz="2400" dirty="0"/>
              <a:t>based on location &amp; exposure.</a:t>
            </a:r>
          </a:p>
          <a:p>
            <a:pPr>
              <a:buFont typeface="Arial"/>
              <a:buChar char="•"/>
            </a:pPr>
            <a:r>
              <a:rPr lang="en-US" sz="2400" dirty="0"/>
              <a:t>Standard complement of PPE includes: head, hand, eye, foot protection; appropriate clothing including </a:t>
            </a:r>
            <a:r>
              <a:rPr lang="en-US" sz="2400" b="1" u="sng" dirty="0">
                <a:solidFill>
                  <a:srgbClr val="FF0000"/>
                </a:solidFill>
              </a:rPr>
              <a:t>high vis outer garment.</a:t>
            </a:r>
          </a:p>
          <a:p>
            <a:pPr>
              <a:buFont typeface="Arial"/>
              <a:buChar char="•"/>
            </a:pPr>
            <a:r>
              <a:rPr lang="en-US" sz="2400" b="1" u="sng" dirty="0"/>
              <a:t>Multiple types of PPE are available </a:t>
            </a:r>
            <a:r>
              <a:rPr lang="en-US" sz="2400" dirty="0"/>
              <a:t>in each category depending on task. </a:t>
            </a:r>
          </a:p>
          <a:p>
            <a:pPr>
              <a:buFont typeface="Arial"/>
              <a:buChar char="•"/>
            </a:pPr>
            <a:r>
              <a:rPr lang="en-US" sz="2400" dirty="0"/>
              <a:t>Good practice: carry two types of gloves, tinted &amp; clear lens eye protection; muck boots &amp; work boots, etc. </a:t>
            </a:r>
          </a:p>
          <a:p>
            <a:pPr>
              <a:buFont typeface="Arial"/>
              <a:buChar char="•"/>
            </a:pPr>
            <a:r>
              <a:rPr lang="en-US" sz="2400" dirty="0"/>
              <a:t>KNOWING WHEN TO SWITCH THEM OUT is key. </a:t>
            </a:r>
          </a:p>
          <a:p>
            <a:pPr>
              <a:buFont typeface="Arial"/>
              <a:buChar char="•"/>
            </a:pPr>
            <a:r>
              <a:rPr lang="en-US" sz="2400" dirty="0"/>
              <a:t>One type of PPE may not be adequate for all tasks encountered. </a:t>
            </a:r>
          </a:p>
          <a:p>
            <a:pPr>
              <a:buFont typeface="Arial"/>
              <a:buChar char="•"/>
            </a:pPr>
            <a:r>
              <a:rPr lang="en-US" sz="2400" dirty="0"/>
              <a:t>If you need specialty PPE, contact the company’s Safety Manager. </a:t>
            </a:r>
          </a:p>
          <a:p>
            <a:pPr>
              <a:buFont typeface="Arial"/>
              <a:buChar char="•"/>
            </a:pPr>
            <a:r>
              <a:rPr lang="en-US" sz="2400" dirty="0"/>
              <a:t>Using PPE is a key safety behavior. Using the right type of PPE earns extra credit! </a:t>
            </a:r>
          </a:p>
        </p:txBody>
      </p:sp>
    </p:spTree>
    <p:extLst>
      <p:ext uri="{BB962C8B-B14F-4D97-AF65-F5344CB8AC3E}">
        <p14:creationId xmlns:p14="http://schemas.microsoft.com/office/powerpoint/2010/main" val="40330692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5074" y="461975"/>
            <a:ext cx="11046791" cy="1087424"/>
          </a:xfrm>
        </p:spPr>
        <p:txBody>
          <a:bodyPr>
            <a:noAutofit/>
          </a:bodyPr>
          <a:lstStyle/>
          <a:p>
            <a:pPr algn="ctr"/>
            <a:r>
              <a:rPr lang="en-US" sz="3600" b="1" u="sng" dirty="0">
                <a:solidFill>
                  <a:schemeClr val="accent1"/>
                </a:solidFill>
              </a:rPr>
              <a:t>‘Close Call’</a:t>
            </a:r>
            <a:r>
              <a:rPr lang="en-US" sz="3600" b="1" u="sng" dirty="0"/>
              <a:t> Reporting</a:t>
            </a:r>
            <a:endParaRPr lang="en-US" sz="3600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20044" y="1955235"/>
            <a:ext cx="8746066" cy="4592320"/>
          </a:xfrm>
        </p:spPr>
        <p:txBody>
          <a:bodyPr>
            <a:noAutofit/>
          </a:bodyPr>
          <a:lstStyle/>
          <a:p>
            <a:pPr>
              <a:buFont typeface="Arial"/>
              <a:buChar char="•"/>
            </a:pPr>
            <a:r>
              <a:rPr lang="en-US" sz="1800" dirty="0"/>
              <a:t>Close Call reports are indicators of perceptual safety awareness. </a:t>
            </a:r>
          </a:p>
          <a:p>
            <a:pPr>
              <a:buFont typeface="Arial"/>
              <a:buChar char="•"/>
            </a:pPr>
            <a:r>
              <a:rPr lang="en-US" sz="1800" dirty="0"/>
              <a:t>Failure to recognize or ignoring a Close Call is a form of risky behavior. As a rule, we are a risk-averse organization.</a:t>
            </a:r>
          </a:p>
          <a:p>
            <a:pPr>
              <a:buFont typeface="Arial"/>
              <a:buChar char="•"/>
            </a:pPr>
            <a:r>
              <a:rPr lang="en-US" sz="1800" dirty="0"/>
              <a:t>Recognizing and reporting a Close Call is an indicator of well-developed cognitive ability. </a:t>
            </a:r>
          </a:p>
          <a:p>
            <a:pPr>
              <a:buFont typeface="Arial"/>
              <a:buChar char="•"/>
            </a:pPr>
            <a:r>
              <a:rPr lang="en-US" sz="1800" dirty="0"/>
              <a:t>“Boots on The Ground” or behind the wheel, Close Calls are a form of reality check. They are ‘almost’ events that want to send a warning message, large or small. </a:t>
            </a:r>
          </a:p>
          <a:p>
            <a:pPr>
              <a:buFont typeface="Arial"/>
              <a:buChar char="•"/>
            </a:pPr>
            <a:r>
              <a:rPr lang="en-US" sz="1800" dirty="0"/>
              <a:t>Failure to report a Close Call is a bit of denial we do not particularly need in our Safety Skills inventory. </a:t>
            </a:r>
          </a:p>
          <a:p>
            <a:pPr>
              <a:buFont typeface="Arial"/>
              <a:buChar char="•"/>
            </a:pPr>
            <a:r>
              <a:rPr lang="en-US" sz="1800" b="1" u="sng" dirty="0">
                <a:solidFill>
                  <a:schemeClr val="tx2">
                    <a:lumMod val="25000"/>
                  </a:schemeClr>
                </a:solidFill>
              </a:rPr>
              <a:t>Please step up &amp; relay the ‘learnings’</a:t>
            </a:r>
            <a:r>
              <a:rPr lang="en-US" sz="1800" b="1" u="sng" dirty="0">
                <a:solidFill>
                  <a:srgbClr val="00B050"/>
                </a:solidFill>
              </a:rPr>
              <a:t>. </a:t>
            </a:r>
            <a:r>
              <a:rPr lang="en-US" sz="1800" dirty="0"/>
              <a:t>Your report can make a difference &amp; help prevent a repeat situation, which could result in a different outcome. </a:t>
            </a:r>
          </a:p>
          <a:p>
            <a:pPr>
              <a:buFont typeface="Arial"/>
              <a:buChar char="•"/>
            </a:pPr>
            <a:r>
              <a:rPr lang="en-US" sz="1800" dirty="0"/>
              <a:t>Anyone can report a Close Call via text, e-mail, phone, picture, video, etc. </a:t>
            </a:r>
          </a:p>
          <a:p>
            <a:pPr>
              <a:buFont typeface="Arial"/>
              <a:buChar char="•"/>
            </a:pPr>
            <a:r>
              <a:rPr lang="en-US" sz="1800" dirty="0"/>
              <a:t>All we need to know is: </a:t>
            </a:r>
            <a:r>
              <a:rPr lang="en-US" sz="1800" b="1" u="sng" dirty="0"/>
              <a:t>WHAT ALMOST HAPPENED</a:t>
            </a:r>
          </a:p>
        </p:txBody>
      </p:sp>
      <p:pic>
        <p:nvPicPr>
          <p:cNvPr id="4" name="Picture 3" descr="A picture containing text, vector graphics&#10;&#10;Description automatically generated">
            <a:extLst>
              <a:ext uri="{FF2B5EF4-FFF2-40B4-BE49-F238E27FC236}">
                <a16:creationId xmlns:a16="http://schemas.microsoft.com/office/drawing/2014/main" xmlns="" id="{A4F7F897-5AE8-45C2-A387-DDDCA4BAC42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xmlns="" r:id="rId3"/>
              </a:ext>
            </a:extLst>
          </a:blip>
          <a:stretch>
            <a:fillRect/>
          </a:stretch>
        </p:blipFill>
        <p:spPr>
          <a:xfrm>
            <a:off x="9637889" y="474282"/>
            <a:ext cx="1763047" cy="17630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48672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anded">
  <a:themeElements>
    <a:clrScheme name="Banded">
      <a:dk1>
        <a:srgbClr val="2C2C2C"/>
      </a:dk1>
      <a:lt1>
        <a:srgbClr val="FFFFFF"/>
      </a:lt1>
      <a:dk2>
        <a:srgbClr val="099BDD"/>
      </a:dk2>
      <a:lt2>
        <a:srgbClr val="F2F2F2"/>
      </a:lt2>
      <a:accent1>
        <a:srgbClr val="FFC000"/>
      </a:accent1>
      <a:accent2>
        <a:srgbClr val="A5D028"/>
      </a:accent2>
      <a:accent3>
        <a:srgbClr val="08CC78"/>
      </a:accent3>
      <a:accent4>
        <a:srgbClr val="F24099"/>
      </a:accent4>
      <a:accent5>
        <a:srgbClr val="828288"/>
      </a:accent5>
      <a:accent6>
        <a:srgbClr val="F56617"/>
      </a:accent6>
      <a:hlink>
        <a:srgbClr val="005DBA"/>
      </a:hlink>
      <a:folHlink>
        <a:srgbClr val="6C606A"/>
      </a:folHlink>
    </a:clrScheme>
    <a:fontScheme name="Banded">
      <a:majorFont>
        <a:latin typeface="Corbel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nded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120000"/>
                <a:lumMod val="107000"/>
              </a:schemeClr>
            </a:gs>
            <a:gs pos="50000">
              <a:schemeClr val="phClr">
                <a:tint val="70000"/>
                <a:satMod val="124000"/>
                <a:lumMod val="103000"/>
              </a:schemeClr>
            </a:gs>
            <a:gs pos="100000">
              <a:schemeClr val="phClr">
                <a:tint val="85000"/>
                <a:satMod val="12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5000"/>
                <a:shade val="98000"/>
                <a:satMod val="110000"/>
                <a:lumMod val="103000"/>
              </a:schemeClr>
            </a:gs>
            <a:gs pos="50000">
              <a:schemeClr val="phClr">
                <a:shade val="85000"/>
                <a:satMod val="105000"/>
                <a:lumMod val="100000"/>
              </a:schemeClr>
            </a:gs>
            <a:gs pos="100000">
              <a:schemeClr val="phClr">
                <a:shade val="60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875" dir="5400000" algn="ctr" rotWithShape="0">
              <a:srgbClr val="000000">
                <a:alpha val="68000"/>
              </a:srgbClr>
            </a:outerShdw>
          </a:effectLst>
        </a:effectStyle>
        <a:effectStyle>
          <a:effectLst>
            <a:outerShdw blurRad="88900" dist="2794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/>
              <a:schemeClr val="phClr">
                <a:shade val="91000"/>
                <a:satMod val="105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Banded" id="{98DFF888-2449-4D28-977C-6306C017633E}" vid="{9792607F-9579-4224-82FF-9C88C3E1E53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Banded</Template>
  <TotalTime>2009</TotalTime>
  <Words>784</Words>
  <Application>Microsoft Macintosh PowerPoint</Application>
  <PresentationFormat>Custom</PresentationFormat>
  <Paragraphs>53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Banded</vt:lpstr>
      <vt:lpstr>PowerPoint Presentation</vt:lpstr>
      <vt:lpstr>covid Preventive Measures</vt:lpstr>
      <vt:lpstr>Holiday Safety Reminders</vt:lpstr>
      <vt:lpstr>Defensive Driving in COLD Temps.</vt:lpstr>
      <vt:lpstr>PPE &amp; Job Sites</vt:lpstr>
      <vt:lpstr>‘Close Call’ Reporting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January, 2017 Happy &amp; SAFE New Year!</dc:title>
  <dc:creator>John Meola</dc:creator>
  <cp:lastModifiedBy>Ranger Kidwell-Ross</cp:lastModifiedBy>
  <cp:revision>53</cp:revision>
  <cp:lastPrinted>2017-08-15T19:42:38Z</cp:lastPrinted>
  <dcterms:created xsi:type="dcterms:W3CDTF">2016-12-30T15:05:27Z</dcterms:created>
  <dcterms:modified xsi:type="dcterms:W3CDTF">2020-12-01T18:40:16Z</dcterms:modified>
</cp:coreProperties>
</file>