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>
        <p:scale>
          <a:sx n="90" d="100"/>
          <a:sy n="90" d="100"/>
        </p:scale>
        <p:origin x="-14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B63B39-E3F8-49E0-BED4-63FE4BCC1138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13902F3-BA9E-4475-AD27-4AEB57E5D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1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commons.wikimedia.org/wiki/File:Man_in_a_Mask.s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hyperlink" Target="https://pxhere.com/en/photo/105361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358" y="4340174"/>
            <a:ext cx="9144000" cy="2927048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Covid Precautions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Holiday Safety Reminders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Defensive Driving in Cold Temps.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PPE &amp; Job Site Conditions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Report Close Calls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7606" y="2450022"/>
            <a:ext cx="1130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December Safety Info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2" name="Picture 1" descr="MeolaSafetyMeetingLogo4WSATimmons500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43" y="172155"/>
            <a:ext cx="4879623" cy="17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96" y="174109"/>
            <a:ext cx="11358715" cy="1508760"/>
          </a:xfrm>
        </p:spPr>
        <p:txBody>
          <a:bodyPr/>
          <a:lstStyle/>
          <a:p>
            <a:pPr algn="ctr"/>
            <a:r>
              <a:rPr lang="en-US" b="1" i="1" u="sng" dirty="0"/>
              <a:t>covid Preventive Measures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19" y="2308013"/>
            <a:ext cx="11015132" cy="4206240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All persons wear face covering </a:t>
            </a:r>
            <a:r>
              <a:rPr lang="en-US" dirty="0"/>
              <a:t>when applicable. </a:t>
            </a:r>
          </a:p>
          <a:p>
            <a:r>
              <a:rPr lang="en-US" dirty="0"/>
              <a:t>Protect breathing zone. This is why the air dryers are deactivated in lavatories.</a:t>
            </a:r>
          </a:p>
          <a:p>
            <a:r>
              <a:rPr lang="en-US" b="1" u="sng" dirty="0"/>
              <a:t>Avoid crowds</a:t>
            </a:r>
            <a:r>
              <a:rPr lang="en-US" dirty="0"/>
              <a:t>, maintain distance around unknown persons, avoid questionable gatherings. </a:t>
            </a:r>
          </a:p>
          <a:p>
            <a:r>
              <a:rPr lang="en-US" dirty="0"/>
              <a:t>Recognize risk factors; reduce exposures when possible.</a:t>
            </a:r>
          </a:p>
          <a:p>
            <a:r>
              <a:rPr lang="en-US" b="1" u="sng" dirty="0"/>
              <a:t>Hand sanitary practices</a:t>
            </a:r>
            <a:r>
              <a:rPr lang="en-US" dirty="0"/>
              <a:t>- wash or sanitize often; avoid touching face or eyes</a:t>
            </a:r>
          </a:p>
          <a:p>
            <a:r>
              <a:rPr lang="en-US" dirty="0"/>
              <a:t>At home: regularly change the air filter on heating appliance. Use high grade filter media. </a:t>
            </a:r>
          </a:p>
          <a:p>
            <a:r>
              <a:rPr lang="en-US" b="1" u="sng" dirty="0"/>
              <a:t>Stay properly hydrated.</a:t>
            </a:r>
            <a:r>
              <a:rPr lang="en-US" dirty="0"/>
              <a:t> Get seasonal flu shot. Cover mouth and nose if cough or sneeze.</a:t>
            </a:r>
          </a:p>
          <a:p>
            <a:r>
              <a:rPr lang="en-US" b="1" u="sng" dirty="0"/>
              <a:t>If you feel ill, do not come into work.</a:t>
            </a:r>
            <a:r>
              <a:rPr lang="en-US" dirty="0"/>
              <a:t> Report the situation and quarantine until tested.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2B7977-F133-4A66-A3EE-FA53CA0C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xmlns:lc="http://schemas.openxmlformats.org/drawingml/2006/lockedCanvas" r:id="rId3"/>
              </a:ext>
            </a:extLst>
          </a:blip>
          <a:stretch>
            <a:fillRect/>
          </a:stretch>
        </p:blipFill>
        <p:spPr>
          <a:xfrm>
            <a:off x="10226312" y="720120"/>
            <a:ext cx="1447821" cy="21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0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632" y="223700"/>
            <a:ext cx="10926589" cy="1508760"/>
          </a:xfrm>
        </p:spPr>
        <p:txBody>
          <a:bodyPr/>
          <a:lstStyle/>
          <a:p>
            <a:r>
              <a:rPr lang="en-US" b="1" i="1" u="sng" dirty="0">
                <a:solidFill>
                  <a:schemeClr val="accent5">
                    <a:lumMod val="50000"/>
                  </a:schemeClr>
                </a:solidFill>
              </a:rPr>
              <a:t>Seasonal Safety Advisory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38" y="2398889"/>
            <a:ext cx="9784080" cy="392288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b="1" i="1" u="sng" dirty="0">
                <a:solidFill>
                  <a:schemeClr val="accent5">
                    <a:lumMod val="50000"/>
                  </a:schemeClr>
                </a:solidFill>
              </a:rPr>
              <a:t>Glare Hazard </a:t>
            </a:r>
            <a:r>
              <a:rPr lang="en-US" sz="1800" dirty="0"/>
              <a:t>– morning &amp; afternoon; use tinted lenses /sun visor to minimize effect when driving. </a:t>
            </a:r>
          </a:p>
          <a:p>
            <a:pPr>
              <a:buFont typeface="Arial"/>
              <a:buChar char="•"/>
            </a:pPr>
            <a:r>
              <a:rPr lang="en-US" sz="1800" dirty="0"/>
              <a:t>‘No Hoodies’ when driving. Avoid bulky outer-garments when driving</a:t>
            </a:r>
          </a:p>
          <a:p>
            <a:pPr>
              <a:buFont typeface="Arial"/>
              <a:buChar char="•"/>
            </a:pPr>
            <a:r>
              <a:rPr lang="en-US" sz="1800" b="1" u="sng" dirty="0">
                <a:solidFill>
                  <a:schemeClr val="accent5">
                    <a:lumMod val="50000"/>
                  </a:schemeClr>
                </a:solidFill>
              </a:rPr>
              <a:t>Wear high-viz garment </a:t>
            </a:r>
            <a:r>
              <a:rPr lang="en-US" sz="1800" dirty="0"/>
              <a:t>when ‘boots on the ground’ </a:t>
            </a:r>
          </a:p>
          <a:p>
            <a:pPr>
              <a:buFont typeface="Arial"/>
              <a:buChar char="•"/>
            </a:pPr>
            <a:r>
              <a:rPr lang="en-US" sz="1800" dirty="0"/>
              <a:t>Remember: other drivers facing the sun </a:t>
            </a:r>
            <a:r>
              <a:rPr lang="en-US" sz="1800" b="1" u="sng" dirty="0">
                <a:solidFill>
                  <a:schemeClr val="accent5">
                    <a:lumMod val="50000"/>
                  </a:schemeClr>
                </a:solidFill>
              </a:rPr>
              <a:t>MAY NOT SEE YOU</a:t>
            </a:r>
            <a:r>
              <a:rPr lang="en-US" sz="1800" dirty="0"/>
              <a:t>. </a:t>
            </a:r>
          </a:p>
          <a:p>
            <a:pPr>
              <a:buFont typeface="Arial"/>
              <a:buChar char="•"/>
            </a:pPr>
            <a:r>
              <a:rPr lang="en-US" sz="1800" b="1" u="sng" dirty="0">
                <a:solidFill>
                  <a:schemeClr val="accent1"/>
                </a:solidFill>
              </a:rPr>
              <a:t>Park, stand, walk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in a protected location when exposed to traffic.</a:t>
            </a:r>
          </a:p>
          <a:p>
            <a:pPr>
              <a:buFont typeface="Arial"/>
              <a:buChar char="•"/>
            </a:pPr>
            <a:r>
              <a:rPr lang="en-US" sz="1800" b="1" u="sng" dirty="0">
                <a:solidFill>
                  <a:schemeClr val="accent1"/>
                </a:solidFill>
              </a:rPr>
              <a:t>Minimize your exposure</a:t>
            </a:r>
            <a:r>
              <a:rPr lang="en-US" sz="1800" dirty="0"/>
              <a:t> to moving vehicles in all situations, including parking lots, low-speed / congested areas, etc. </a:t>
            </a:r>
          </a:p>
          <a:p>
            <a:pPr>
              <a:buFont typeface="Arial"/>
              <a:buChar char="•"/>
            </a:pPr>
            <a:r>
              <a:rPr lang="en-US" sz="1800" b="1" u="sng" dirty="0">
                <a:solidFill>
                  <a:schemeClr val="accent5">
                    <a:lumMod val="50000"/>
                  </a:schemeClr>
                </a:solidFill>
              </a:rPr>
              <a:t>Deer Season</a:t>
            </a:r>
            <a:r>
              <a:rPr lang="en-US" sz="1800" dirty="0"/>
              <a:t>- install deer whistles on your vehicle. Deer are most active at dawn or dusk in rural and suburban areas. Moderate speed.</a:t>
            </a:r>
          </a:p>
          <a:p>
            <a:pPr>
              <a:buFont typeface="Arial"/>
              <a:buChar char="•"/>
            </a:pPr>
            <a:r>
              <a:rPr lang="en-US" sz="1800" dirty="0"/>
              <a:t>Daylight saving time- lose 1 hour of daylight; earlier darkness. </a:t>
            </a:r>
          </a:p>
        </p:txBody>
      </p:sp>
      <p:pic>
        <p:nvPicPr>
          <p:cNvPr id="5" name="Picture 4" descr="A picture containing tree, water, nature, lake&#10;&#10;Description automatically generated">
            <a:extLst>
              <a:ext uri="{FF2B5EF4-FFF2-40B4-BE49-F238E27FC236}">
                <a16:creationId xmlns:lc="http://schemas.openxmlformats.org/drawingml/2006/lockedCanvas" xmlns:a16="http://schemas.microsoft.com/office/drawing/2014/main" xmlns="" id="{2850CE14-9836-4705-95D9-528C099FA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lc="http://schemas.openxmlformats.org/drawingml/2006/lockedCanvas"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468555" y="744839"/>
            <a:ext cx="2349263" cy="155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0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74" y="461975"/>
            <a:ext cx="11046791" cy="1087424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OSHA Revised Walking &amp; Climbing Surfaces Rule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2011680"/>
            <a:ext cx="11633200" cy="459232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FOCUS </a:t>
            </a:r>
            <a:r>
              <a:rPr lang="en-US" sz="2400" dirty="0"/>
              <a:t>on safe navigation of whatever terrain you are walking/working on. </a:t>
            </a:r>
          </a:p>
          <a:p>
            <a:pPr>
              <a:buFont typeface="Arial"/>
              <a:buChar char="•"/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LOOK </a:t>
            </a:r>
            <a:r>
              <a:rPr lang="en-US" sz="2400" dirty="0"/>
              <a:t>where you walk/step. Any change in surface elevation can cause imbalance. </a:t>
            </a:r>
          </a:p>
          <a:p>
            <a:pPr>
              <a:buFont typeface="Arial"/>
              <a:buChar char="•"/>
            </a:pPr>
            <a:r>
              <a:rPr lang="en-US" sz="2400" dirty="0"/>
              <a:t>Take smaller steps on irregular or unpaved surfaces; caution on steep slopes; ascend/descend on a tangent to minimize grade; use a walking stick or other aid when appropriate.</a:t>
            </a:r>
          </a:p>
          <a:p>
            <a:pPr>
              <a:buFont typeface="Arial"/>
              <a:buChar char="•"/>
            </a:pPr>
            <a:r>
              <a:rPr lang="en-US" sz="2400" dirty="0"/>
              <a:t>Position instrument or tools in best configuration for carrying to avoid imbalance. Use shoulder straps or backpack. Keep hands free when possible.</a:t>
            </a:r>
          </a:p>
          <a:p>
            <a:pPr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b="1" u="sng" dirty="0">
                <a:solidFill>
                  <a:schemeClr val="accent1"/>
                </a:solidFill>
              </a:rPr>
              <a:t>Wear gloves </a:t>
            </a:r>
            <a:r>
              <a:rPr lang="en-US" sz="2400" dirty="0"/>
              <a:t>– when you fall, they help disperse impact. </a:t>
            </a:r>
          </a:p>
          <a:p>
            <a:pPr>
              <a:buFont typeface="Arial"/>
              <a:buChar char="•"/>
            </a:pPr>
            <a:r>
              <a:rPr lang="en-US" sz="2400" b="1" u="sng" dirty="0">
                <a:solidFill>
                  <a:schemeClr val="accent1"/>
                </a:solidFill>
              </a:rPr>
              <a:t>Footwear</a:t>
            </a:r>
            <a:r>
              <a:rPr lang="en-US" sz="2400" dirty="0"/>
              <a:t> should be suited to terrain &amp; conditions; tuck in cuffs. </a:t>
            </a:r>
          </a:p>
          <a:p>
            <a:pPr>
              <a:buFont typeface="Arial"/>
              <a:buChar char="•"/>
            </a:pPr>
            <a:r>
              <a:rPr lang="en-US" sz="2400" b="1" u="sng" dirty="0">
                <a:solidFill>
                  <a:schemeClr val="accent1"/>
                </a:solidFill>
              </a:rPr>
              <a:t>‘Slip &amp; Fall’</a:t>
            </a:r>
            <a:r>
              <a:rPr lang="en-US" sz="2400" dirty="0"/>
              <a:t> incidents are entirely preventable. </a:t>
            </a:r>
          </a:p>
        </p:txBody>
      </p:sp>
    </p:spTree>
    <p:extLst>
      <p:ext uri="{BB962C8B-B14F-4D97-AF65-F5344CB8AC3E}">
        <p14:creationId xmlns:p14="http://schemas.microsoft.com/office/powerpoint/2010/main" val="31082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74" y="461975"/>
            <a:ext cx="11046791" cy="1087424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</a:rPr>
              <a:t>Defensive Driving – Best Practices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2011680"/>
            <a:ext cx="11633200" cy="459232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‘4 Second’ interval </a:t>
            </a:r>
            <a:r>
              <a:rPr lang="en-US" sz="2400" dirty="0"/>
              <a:t>following Distance – stay well back from vehicle ahead </a:t>
            </a:r>
          </a:p>
          <a:p>
            <a:pPr>
              <a:buFont typeface="Arial"/>
              <a:buChar char="•"/>
            </a:pP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INTERSECTIONS </a:t>
            </a:r>
            <a:r>
              <a:rPr lang="en-US" sz="2400" dirty="0"/>
              <a:t>of all types = high collision frequency. 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</a:rPr>
              <a:t>NO DISTRACTIONS!</a:t>
            </a:r>
          </a:p>
          <a:p>
            <a:pPr>
              <a:buFont typeface="Arial"/>
              <a:buChar char="•"/>
            </a:pPr>
            <a:r>
              <a:rPr lang="en-US" sz="2400" dirty="0"/>
              <a:t>Pedestrians; bicyclists;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</a:rPr>
              <a:t>WORKERS ON FOOT </a:t>
            </a:r>
            <a:r>
              <a:rPr lang="en-US" sz="2400" dirty="0"/>
              <a:t>(i.e., Survey personnel, joggers, etc. </a:t>
            </a:r>
          </a:p>
          <a:p>
            <a:pPr>
              <a:buFont typeface="Arial"/>
              <a:buChar char="•"/>
            </a:pPr>
            <a:r>
              <a:rPr lang="en-US" sz="2400" dirty="0"/>
              <a:t>Most sweepers are part of a fairly rugged fleet </a:t>
            </a:r>
            <a:r>
              <a:rPr lang="en-US" sz="2400" baseline="-25000" dirty="0"/>
              <a:t> </a:t>
            </a:r>
            <a:r>
              <a:rPr lang="en-US" sz="2400" dirty="0"/>
              <a:t>versatile, well maintained; rear-wheel drive vehicles in snow/ice depend on TIRE TRACTION. Moderate speed. </a:t>
            </a:r>
          </a:p>
          <a:p>
            <a:pPr>
              <a:buFont typeface="Arial"/>
              <a:buChar char="•"/>
            </a:pPr>
            <a:r>
              <a:rPr lang="en-US" sz="2400" dirty="0"/>
              <a:t>Variable temps. can cause road/bridge icing overnight. Be alert for this possibility. </a:t>
            </a:r>
          </a:p>
          <a:p>
            <a:pPr>
              <a:buFont typeface="Arial"/>
              <a:buChar char="•"/>
            </a:pPr>
            <a:r>
              <a:rPr lang="en-US" sz="2400" dirty="0"/>
              <a:t>Wet leaves=slippery. Winds can be highly variable; tree hazards</a:t>
            </a:r>
          </a:p>
          <a:p>
            <a:pPr>
              <a:buFont typeface="Arial"/>
              <a:buChar char="•"/>
            </a:pPr>
            <a:r>
              <a:rPr lang="en-US" sz="2400" dirty="0"/>
              <a:t>PPE = eye, face, gloves, head protection; high viz apparel should be universal.</a:t>
            </a:r>
          </a:p>
          <a:p>
            <a:pPr>
              <a:buFont typeface="Arial"/>
              <a:buChar char="•"/>
            </a:pPr>
            <a:r>
              <a:rPr lang="en-US" sz="2400" dirty="0"/>
              <a:t>Regularly clean headlight &amp; tail lamp lenses.</a:t>
            </a:r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306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74" y="461975"/>
            <a:ext cx="11046791" cy="1087424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chemeClr val="accent1"/>
                </a:solidFill>
              </a:rPr>
              <a:t>Everything Else….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2011680"/>
            <a:ext cx="8746066" cy="459232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u="sng" dirty="0"/>
              <a:t>Holidays can be individually stressful</a:t>
            </a:r>
            <a:r>
              <a:rPr lang="en-US" sz="2000" dirty="0"/>
              <a:t>. Be considerate of others.</a:t>
            </a:r>
          </a:p>
          <a:p>
            <a:pPr>
              <a:buFont typeface="Arial"/>
              <a:buChar char="•"/>
            </a:pPr>
            <a:r>
              <a:rPr lang="en-US" sz="2000" dirty="0"/>
              <a:t>Seasonal  and time change may increase fatigue, disrupt sleep patterns. Normally not a big deal but in some cases, </a:t>
            </a:r>
            <a:r>
              <a:rPr lang="en-US" sz="2000" u="sng" dirty="0"/>
              <a:t>decisionmaking ability </a:t>
            </a:r>
            <a:r>
              <a:rPr lang="en-US" sz="2000" dirty="0"/>
              <a:t>may be impaired. For a driver, this could be problematic. </a:t>
            </a:r>
          </a:p>
          <a:p>
            <a:pPr>
              <a:buFont typeface="Arial"/>
              <a:buChar char="•"/>
            </a:pPr>
            <a:r>
              <a:rPr lang="en-US" sz="2000" b="1" u="sng" dirty="0"/>
              <a:t>Stay properly hydrated </a:t>
            </a:r>
            <a:r>
              <a:rPr lang="en-US" sz="2000" dirty="0"/>
              <a:t>during colder weather. Part of the body’s viral defense mechanism depends on mucous membranes (eyes, mouth, throat, nose) </a:t>
            </a:r>
          </a:p>
          <a:p>
            <a:pPr>
              <a:buFont typeface="Arial"/>
              <a:buChar char="•"/>
            </a:pPr>
            <a:r>
              <a:rPr lang="en-US" sz="2000" dirty="0"/>
              <a:t>Respiration of cold, dry air in flu season can be minimized with face covering. </a:t>
            </a:r>
          </a:p>
          <a:p>
            <a:pPr>
              <a:buFont typeface="Arial"/>
              <a:buChar char="•"/>
            </a:pPr>
            <a:r>
              <a:rPr lang="en-US" sz="2000" dirty="0"/>
              <a:t>Throat lozenges, gaiters/masks, eye and face protection can help minimize irritation from cold air. Nicotine is a </a:t>
            </a:r>
            <a:r>
              <a:rPr lang="en-US" sz="2000" dirty="0" err="1"/>
              <a:t>vaso</a:t>
            </a:r>
            <a:r>
              <a:rPr lang="en-US" sz="2000" dirty="0"/>
              <a:t>-constrictor. </a:t>
            </a:r>
          </a:p>
          <a:p>
            <a:pPr>
              <a:buFont typeface="Arial"/>
              <a:buChar char="•"/>
            </a:pPr>
            <a:r>
              <a:rPr lang="en-US" sz="2000" dirty="0"/>
              <a:t>Seasonal family protection=flu shots. </a:t>
            </a:r>
          </a:p>
        </p:txBody>
      </p:sp>
    </p:spTree>
    <p:extLst>
      <p:ext uri="{BB962C8B-B14F-4D97-AF65-F5344CB8AC3E}">
        <p14:creationId xmlns:p14="http://schemas.microsoft.com/office/powerpoint/2010/main" val="187486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1998</TotalTime>
  <Words>672</Words>
  <Application>Microsoft Macintosh PowerPoint</Application>
  <PresentationFormat>Custom</PresentationFormat>
  <Paragraphs>48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Banded</vt:lpstr>
      <vt:lpstr>PowerPoint Presentation</vt:lpstr>
      <vt:lpstr>covid Preventive Measures</vt:lpstr>
      <vt:lpstr>Seasonal Safety Advisory </vt:lpstr>
      <vt:lpstr>OSHA Revised Walking &amp; Climbing Surfaces Rule</vt:lpstr>
      <vt:lpstr>Defensive Driving – Best Practices</vt:lpstr>
      <vt:lpstr>Everything Else….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January, 2017 Happy &amp; SAFE New Year!</dc:title>
  <dc:creator>John Meola</dc:creator>
  <cp:lastModifiedBy>Ranger Kidwell-Ross</cp:lastModifiedBy>
  <cp:revision>51</cp:revision>
  <cp:lastPrinted>2017-08-15T19:42:38Z</cp:lastPrinted>
  <dcterms:created xsi:type="dcterms:W3CDTF">2016-12-30T15:05:27Z</dcterms:created>
  <dcterms:modified xsi:type="dcterms:W3CDTF">2020-12-01T18:29:50Z</dcterms:modified>
</cp:coreProperties>
</file>