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128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hyperlink" Target="https://en.wikipedia.org/wiki/File:Mauritius_Road_Signs_-_Warning_Sign_-_Wild_animals_crossing.sv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http://mondspeer.deviantart.com/art/Traffic-Cone-test-491268852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hyperlink" Target="https://pixabay.com/en/no-cellphones-cellphone-not-allowed-35121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hyperlink" Target="https://www.flickr.com/photos/wallyhartshorn/4270804666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hyperlink" Target="https://en.wikipedia.org/wiki/High-visibility_cloth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5691" y="3930952"/>
            <a:ext cx="9144000" cy="2927048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Driving reminders for upcoming deer season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Right-of-way in crosswalks + parking safety reminders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Avoiding distractions while driving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Prepare for and dress for seasonal cold weather beginning</a:t>
            </a:r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Defensive driving tips in cold weather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Your PPE: Check and maintain it!</a:t>
            </a:r>
          </a:p>
        </p:txBody>
      </p:sp>
      <p:pic>
        <p:nvPicPr>
          <p:cNvPr id="5" name="Picture 4" descr="MeolaSafetyMeetingLogo4WSA_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181" y="27310"/>
            <a:ext cx="5400072" cy="19714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October 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174109"/>
            <a:ext cx="11358715" cy="1508760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rgbClr val="002060"/>
                </a:solidFill>
              </a:rPr>
              <a:t>Deer Season Opens </a:t>
            </a:r>
            <a:r>
              <a:rPr lang="en-US" b="1" u="sng" dirty="0" err="1" smtClean="0">
                <a:solidFill>
                  <a:srgbClr val="002060"/>
                </a:solidFill>
              </a:rPr>
              <a:t>SooN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119" y="2308013"/>
            <a:ext cx="11015132" cy="4206240"/>
          </a:xfrm>
        </p:spPr>
        <p:txBody>
          <a:bodyPr>
            <a:normAutofit fontScale="77500" lnSpcReduction="2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Especially dangerous for parking area sweeping with early </a:t>
            </a:r>
            <a:r>
              <a:rPr lang="en-US" dirty="0"/>
              <a:t>AM commute in known animal habitats. </a:t>
            </a:r>
          </a:p>
          <a:p>
            <a:pPr>
              <a:buFont typeface="Arial"/>
              <a:buChar char="•"/>
            </a:pPr>
            <a:r>
              <a:rPr lang="en-US" b="1" u="sng" dirty="0"/>
              <a:t>Deer Whistles </a:t>
            </a:r>
            <a:r>
              <a:rPr lang="en-US" dirty="0"/>
              <a:t>are recommended– ‘poor mans’ insurance policy – passive or electronic</a:t>
            </a:r>
          </a:p>
          <a:p>
            <a:pPr>
              <a:buFont typeface="Arial"/>
              <a:buChar char="•"/>
            </a:pPr>
            <a:r>
              <a:rPr lang="en-US" dirty="0"/>
              <a:t>Moderate your vehicle speed; dew point; rain; other compromising conditions</a:t>
            </a:r>
          </a:p>
          <a:p>
            <a:pPr>
              <a:buFont typeface="Arial"/>
              <a:buChar char="•"/>
            </a:pPr>
            <a:r>
              <a:rPr lang="en-US" dirty="0"/>
              <a:t>Posted speeds include multiple risk factors: do not routinely ‘push it’. </a:t>
            </a:r>
          </a:p>
          <a:p>
            <a:pPr>
              <a:buFont typeface="Arial"/>
              <a:buChar char="•"/>
            </a:pPr>
            <a:r>
              <a:rPr lang="en-US" dirty="0"/>
              <a:t>Braking; pavement design, roadway geometry; your tires, lines of sight, etc.</a:t>
            </a:r>
          </a:p>
          <a:p>
            <a:pPr>
              <a:buFont typeface="Arial"/>
              <a:buChar char="•"/>
            </a:pPr>
            <a:r>
              <a:rPr lang="en-US" dirty="0"/>
              <a:t>If encounter deer: </a:t>
            </a:r>
            <a:r>
              <a:rPr lang="en-US" b="1" u="sng" dirty="0"/>
              <a:t>immediate HARD BRAKE</a:t>
            </a:r>
            <a:r>
              <a:rPr lang="en-US" dirty="0"/>
              <a:t>; anti-locks will kick in. </a:t>
            </a:r>
          </a:p>
          <a:p>
            <a:pPr>
              <a:buFont typeface="Arial"/>
              <a:buChar char="•"/>
            </a:pPr>
            <a:r>
              <a:rPr lang="en-US" b="1" dirty="0">
                <a:highlight>
                  <a:srgbClr val="FFFF00"/>
                </a:highlight>
              </a:rPr>
              <a:t>Extreme caution on </a:t>
            </a:r>
            <a:r>
              <a:rPr lang="en-US" b="1" dirty="0" smtClean="0">
                <a:highlight>
                  <a:srgbClr val="FFFF00"/>
                </a:highlight>
              </a:rPr>
              <a:t>two-lane</a:t>
            </a:r>
            <a:r>
              <a:rPr lang="en-US" b="1" dirty="0">
                <a:highlight>
                  <a:srgbClr val="FFFF00"/>
                </a:highlight>
              </a:rPr>
              <a:t>, undivided roads</a:t>
            </a:r>
            <a:r>
              <a:rPr lang="en-US" dirty="0"/>
              <a:t>. Avoid a sudden ‘swerve’. This can lead to loss of control; lane departure; roadway departure; bad outcome.</a:t>
            </a:r>
          </a:p>
          <a:p>
            <a:pPr>
              <a:buFont typeface="Arial"/>
              <a:buChar char="•"/>
            </a:pPr>
            <a:r>
              <a:rPr lang="en-US" dirty="0"/>
              <a:t>Most deer hits are not fatal. Average animal weight: </a:t>
            </a:r>
            <a:r>
              <a:rPr lang="en-US" dirty="0" smtClean="0"/>
              <a:t>300-</a:t>
            </a:r>
            <a:r>
              <a:rPr lang="en-US" dirty="0"/>
              <a:t>400+ lbs. Your truck: 6000+ lbs.</a:t>
            </a:r>
          </a:p>
          <a:p>
            <a:pPr>
              <a:buFont typeface="Arial"/>
              <a:buChar char="•"/>
            </a:pPr>
            <a:r>
              <a:rPr lang="en-US" sz="2400" dirty="0"/>
              <a:t>We have insurance. We have air-bags. We have EMS. </a:t>
            </a:r>
          </a:p>
          <a:p>
            <a:pPr>
              <a:buFont typeface="Arial"/>
              <a:buChar char="•"/>
            </a:pPr>
            <a:r>
              <a:rPr lang="en-US" sz="2400" dirty="0"/>
              <a:t>Truck has frame-bonded triple laminate safety glass windshield.</a:t>
            </a:r>
          </a:p>
          <a:p>
            <a:pPr>
              <a:buFont typeface="Arial"/>
              <a:buChar char="•"/>
            </a:pPr>
            <a:r>
              <a:rPr lang="en-US" dirty="0"/>
              <a:t>In other words, </a:t>
            </a:r>
            <a:r>
              <a:rPr lang="en-US" b="1" u="sng" dirty="0"/>
              <a:t>do not make sudden ‘swerve’ to try and miss the deer. </a:t>
            </a:r>
            <a:endParaRPr lang="en-US" b="1" u="sng" dirty="0"/>
          </a:p>
        </p:txBody>
      </p:sp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="" xmlns:a16="http://schemas.microsoft.com/office/drawing/2014/main" xmlns:lc="http://schemas.openxmlformats.org/drawingml/2006/lockedCanvas" id="{2F881EA8-09AB-4D89-82E4-40E56D2BD1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xmlns:lc="http://schemas.openxmlformats.org/drawingml/2006/lockedCanvas" r:id="rId3"/>
              </a:ext>
            </a:extLst>
          </a:blip>
          <a:stretch>
            <a:fillRect/>
          </a:stretch>
        </p:blipFill>
        <p:spPr>
          <a:xfrm>
            <a:off x="9711905" y="674511"/>
            <a:ext cx="1827523" cy="161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6632" y="223700"/>
            <a:ext cx="10926589" cy="1508760"/>
          </a:xfrm>
        </p:spPr>
        <p:txBody>
          <a:bodyPr/>
          <a:lstStyle/>
          <a:p>
            <a:r>
              <a:rPr lang="en-US" b="1" u="sng" dirty="0"/>
              <a:t>Crosswalks &amp; Parking 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538" y="2398889"/>
            <a:ext cx="9784080" cy="3922889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sz="1800" dirty="0" smtClean="0"/>
              <a:t>In many states drivers </a:t>
            </a:r>
            <a:r>
              <a:rPr lang="en-US" sz="1800" dirty="0"/>
              <a:t>must make complete </a:t>
            </a:r>
            <a:r>
              <a:rPr lang="en-US" sz="1800" b="1" u="sng" dirty="0"/>
              <a:t>stop</a:t>
            </a:r>
            <a:r>
              <a:rPr lang="en-US" sz="1800" dirty="0"/>
              <a:t> for pedestrians and bikes who are </a:t>
            </a:r>
            <a:r>
              <a:rPr lang="en-US" sz="1800" b="1" u="sng" dirty="0">
                <a:highlight>
                  <a:srgbClr val="FFFF00"/>
                </a:highlight>
              </a:rPr>
              <a:t>anywhere</a:t>
            </a:r>
            <a:r>
              <a:rPr lang="en-US" sz="1800" dirty="0"/>
              <a:t> in a crosswalk. </a:t>
            </a:r>
            <a:r>
              <a:rPr lang="en-US" sz="1800" dirty="0" smtClean="0"/>
              <a:t>They — not you — </a:t>
            </a:r>
            <a:r>
              <a:rPr lang="en-US" sz="1800" dirty="0"/>
              <a:t>have the ‘Right of </a:t>
            </a:r>
            <a:r>
              <a:rPr lang="en-US" sz="1800" dirty="0" smtClean="0"/>
              <a:t>Way.’</a:t>
            </a:r>
            <a:endParaRPr lang="en-US" sz="1800" dirty="0"/>
          </a:p>
          <a:p>
            <a:pPr>
              <a:buFont typeface="Arial"/>
              <a:buChar char="•"/>
            </a:pPr>
            <a:r>
              <a:rPr lang="en-US" sz="1800" dirty="0" smtClean="0"/>
              <a:t>Often applies </a:t>
            </a:r>
            <a:r>
              <a:rPr lang="en-US" sz="1800" dirty="0"/>
              <a:t>on any road with speed limit less </a:t>
            </a:r>
            <a:r>
              <a:rPr lang="en-US" sz="1800" dirty="0" smtClean="0"/>
              <a:t>than </a:t>
            </a:r>
            <a:r>
              <a:rPr lang="en-US" sz="1800" dirty="0"/>
              <a:t>35 mph.</a:t>
            </a:r>
          </a:p>
          <a:p>
            <a:pPr>
              <a:buFont typeface="Arial"/>
              <a:buChar char="•"/>
            </a:pPr>
            <a:r>
              <a:rPr lang="en-US" sz="1800" b="1" u="sng" dirty="0"/>
              <a:t>LOOK well ahead at intersections</a:t>
            </a:r>
            <a:r>
              <a:rPr lang="en-US" sz="1800" dirty="0"/>
              <a:t>. Check clearance on sides and rear of your vehicle. Avoid sudden lane changes. </a:t>
            </a:r>
          </a:p>
          <a:p>
            <a:pPr>
              <a:buFont typeface="Arial"/>
              <a:buChar char="•"/>
            </a:pPr>
            <a:r>
              <a:rPr lang="en-US" sz="1800" b="1" u="sng" dirty="0"/>
              <a:t>Extra Caution – School Zones</a:t>
            </a:r>
            <a:r>
              <a:rPr lang="en-US" sz="1800" dirty="0"/>
              <a:t>, bus stops, other marked or unmarked transit points, i.e. commercial &amp; retail areas.</a:t>
            </a:r>
          </a:p>
          <a:p>
            <a:pPr>
              <a:buFont typeface="Arial"/>
              <a:buChar char="•"/>
            </a:pPr>
            <a:r>
              <a:rPr lang="en-US" sz="1800" b="1" u="sng" dirty="0"/>
              <a:t>Parking lots</a:t>
            </a:r>
            <a:r>
              <a:rPr lang="en-US" sz="1800" dirty="0"/>
              <a:t>- extreme caution: slow speed, stay well away from other parked vehicles. Big Box stores usually have ample free space AWAY from entrances.</a:t>
            </a:r>
          </a:p>
          <a:p>
            <a:pPr>
              <a:buFont typeface="Arial"/>
              <a:buChar char="•"/>
            </a:pPr>
            <a:r>
              <a:rPr lang="en-US" sz="1800" u="sng" dirty="0"/>
              <a:t>Avoid ‘front of store’ area.</a:t>
            </a:r>
            <a:r>
              <a:rPr lang="en-US" sz="1800" dirty="0"/>
              <a:t> Park defensively in a clear area. Use ‘drive-thru’ parking spaces to avoid backing. </a:t>
            </a:r>
          </a:p>
          <a:p>
            <a:pPr>
              <a:buFont typeface="Arial"/>
              <a:buChar char="•"/>
            </a:pPr>
            <a:r>
              <a:rPr lang="en-US" sz="1800" dirty="0"/>
              <a:t>Bonus points: place a traffic cone in front of your vehicle when parked. This indicates a ‘work vehicle’; most other drivers will avoid crowding you.</a:t>
            </a:r>
          </a:p>
          <a:p>
            <a:pPr>
              <a:buFont typeface="Arial"/>
              <a:buChar char="•"/>
            </a:pPr>
            <a:endParaRPr lang="en-US" sz="1800" dirty="0"/>
          </a:p>
        </p:txBody>
      </p:sp>
      <p:pic>
        <p:nvPicPr>
          <p:cNvPr id="4" name="Picture 3" descr="A picture containing orange, bottle&#10;&#10;Description automatically generated">
            <a:extLst>
              <a:ext uri="{FF2B5EF4-FFF2-40B4-BE49-F238E27FC236}">
                <a16:creationId xmlns="" xmlns:a16="http://schemas.microsoft.com/office/drawing/2014/main" xmlns:lc="http://schemas.openxmlformats.org/drawingml/2006/lockedCanvas" id="{4FC28666-3177-4CBB-ADF4-AA28DF0E8B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xmlns:lc="http://schemas.openxmlformats.org/drawingml/2006/lockedCanvas" r:id="rId3"/>
              </a:ext>
            </a:extLst>
          </a:blip>
          <a:stretch>
            <a:fillRect/>
          </a:stretch>
        </p:blipFill>
        <p:spPr>
          <a:xfrm>
            <a:off x="10731835" y="1037502"/>
            <a:ext cx="1114108" cy="111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r>
              <a:rPr lang="en-US" dirty="0" smtClean="0"/>
              <a:t>Avoid distractions When Driving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67" y="2011680"/>
            <a:ext cx="11633200" cy="459232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1800" dirty="0"/>
              <a:t>Avoid DISTRACTIONS of all types. In the vehicle &amp; surroundings.</a:t>
            </a:r>
          </a:p>
          <a:p>
            <a:pPr>
              <a:buFont typeface="Arial"/>
              <a:buChar char="•"/>
            </a:pPr>
            <a:r>
              <a:rPr lang="en-US" sz="1800" dirty="0"/>
              <a:t>Driver: FOCUS on safe driving: NO ‘infotainment’ – NO Texting. </a:t>
            </a:r>
          </a:p>
          <a:p>
            <a:pPr>
              <a:buFont typeface="Arial"/>
              <a:buChar char="•"/>
            </a:pPr>
            <a:r>
              <a:rPr lang="en-US" sz="1800" dirty="0" smtClean="0"/>
              <a:t>Wingman: If you have them let them do the </a:t>
            </a:r>
            <a:r>
              <a:rPr lang="en-US" sz="1800" dirty="0"/>
              <a:t>navigation &amp; gabbing. </a:t>
            </a:r>
          </a:p>
          <a:p>
            <a:pPr>
              <a:buFont typeface="Arial"/>
              <a:buChar char="•"/>
            </a:pPr>
            <a:r>
              <a:rPr lang="en-US" sz="1800" b="1" u="sng" dirty="0">
                <a:highlight>
                  <a:srgbClr val="FFFF00"/>
                </a:highlight>
              </a:rPr>
              <a:t>Complex visual background factors: </a:t>
            </a:r>
            <a:r>
              <a:rPr lang="en-US" sz="1800" dirty="0"/>
              <a:t>electronic signage &amp; advertising gimmickry; mendicants in median; street furniture; graffiti; lighting; debris, foliage; line of sight impairments, shadows, your tinted lenses; dirty glass or mirrors, GLARE; signalized intersections, etc. </a:t>
            </a:r>
          </a:p>
          <a:p>
            <a:pPr>
              <a:buFont typeface="Arial"/>
              <a:buChar char="•"/>
            </a:pPr>
            <a:r>
              <a:rPr lang="en-US" sz="1800" dirty="0"/>
              <a:t>NEVER try to ‘beat the </a:t>
            </a:r>
            <a:r>
              <a:rPr lang="en-US" sz="1800" dirty="0" smtClean="0"/>
              <a:t>light.’ </a:t>
            </a:r>
            <a:r>
              <a:rPr lang="en-US" sz="1800" dirty="0"/>
              <a:t>Highly perilous. </a:t>
            </a:r>
          </a:p>
          <a:p>
            <a:pPr>
              <a:buFont typeface="Arial"/>
              <a:buChar char="•"/>
            </a:pPr>
            <a:r>
              <a:rPr lang="en-US" sz="1800" dirty="0"/>
              <a:t>It doesn’t take much to create a distraction. In the cab or external.</a:t>
            </a:r>
          </a:p>
          <a:p>
            <a:pPr>
              <a:buFont typeface="Arial"/>
              <a:buChar char="•"/>
            </a:pPr>
            <a:r>
              <a:rPr lang="en-US" sz="1800" b="1" u="sng" dirty="0">
                <a:highlight>
                  <a:srgbClr val="00FF00"/>
                </a:highlight>
              </a:rPr>
              <a:t>FOCUS on safe driving in all environments</a:t>
            </a:r>
            <a:r>
              <a:rPr lang="en-US" sz="1800" dirty="0"/>
              <a:t>, particularly in congested areas. </a:t>
            </a:r>
          </a:p>
          <a:p>
            <a:pPr>
              <a:buFont typeface="Arial"/>
              <a:buChar char="•"/>
            </a:pPr>
            <a:r>
              <a:rPr lang="en-US" sz="1800" dirty="0"/>
              <a:t>If you need to take a call, pull over to a safe area or send to v-mail. </a:t>
            </a:r>
          </a:p>
          <a:p>
            <a:pPr>
              <a:buFont typeface="Arial"/>
              <a:buChar char="•"/>
            </a:pPr>
            <a:r>
              <a:rPr lang="en-US" sz="1800" i="1" dirty="0"/>
              <a:t>Do not risk creating a distraction for any reason</a:t>
            </a:r>
            <a:r>
              <a:rPr lang="en-US" sz="1800" dirty="0"/>
              <a:t>. </a:t>
            </a:r>
            <a:endParaRPr lang="en-US" sz="1800" dirty="0"/>
          </a:p>
        </p:txBody>
      </p:sp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="" xmlns:a16="http://schemas.microsoft.com/office/drawing/2014/main" xmlns:lc="http://schemas.openxmlformats.org/drawingml/2006/lockedCanvas" id="{1C37DA36-B1F8-4BA4-90D0-014F3C69BE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xmlns:lc="http://schemas.openxmlformats.org/drawingml/2006/lockedCanvas" r:id="rId3"/>
              </a:ext>
            </a:extLst>
          </a:blip>
          <a:stretch>
            <a:fillRect/>
          </a:stretch>
        </p:blipFill>
        <p:spPr>
          <a:xfrm>
            <a:off x="9938808" y="512586"/>
            <a:ext cx="1543050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Annual Seasonal Cold Weather Metabolic Change- Starts Now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67" y="2011680"/>
            <a:ext cx="11633200" cy="459232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000" dirty="0"/>
              <a:t>The body will begin a period of adjusting to colder temps. This takes place over several weeks. </a:t>
            </a:r>
          </a:p>
          <a:p>
            <a:pPr>
              <a:buFont typeface="Arial"/>
              <a:buChar char="•"/>
            </a:pPr>
            <a:r>
              <a:rPr lang="en-US" sz="2000" dirty="0"/>
              <a:t>Help this process by maintaining proper hydration; quit or cut down smoking; avoid junk food; maintain proper rest cycle; take the thermals out of storage.</a:t>
            </a:r>
          </a:p>
          <a:p>
            <a:pPr>
              <a:buFont typeface="Arial"/>
              <a:buChar char="•"/>
            </a:pPr>
            <a:r>
              <a:rPr lang="en-US" sz="2000" dirty="0"/>
              <a:t>Highly recommended: pre-work stretching exercises</a:t>
            </a:r>
          </a:p>
          <a:p>
            <a:pPr>
              <a:buFont typeface="Arial"/>
              <a:buChar char="•"/>
            </a:pPr>
            <a:r>
              <a:rPr lang="en-US" sz="2000" dirty="0"/>
              <a:t>Dress in several light layers. As the day warms, adjust for comfort.</a:t>
            </a:r>
          </a:p>
          <a:p>
            <a:pPr>
              <a:buFont typeface="Arial"/>
              <a:buChar char="•"/>
            </a:pPr>
            <a:r>
              <a:rPr lang="en-US" sz="2000" dirty="0">
                <a:highlight>
                  <a:srgbClr val="FFFF00"/>
                </a:highlight>
              </a:rPr>
              <a:t>Safety Tip: Your OUTER garment should ALWAYS be High </a:t>
            </a:r>
            <a:r>
              <a:rPr lang="en-US" sz="2000" dirty="0" err="1">
                <a:highlight>
                  <a:srgbClr val="FFFF00"/>
                </a:highlight>
              </a:rPr>
              <a:t>Viz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</a:p>
          <a:p>
            <a:pPr>
              <a:buFont typeface="Arial"/>
              <a:buChar char="•"/>
            </a:pPr>
            <a:r>
              <a:rPr lang="en-US" sz="2000" dirty="0"/>
              <a:t>Certain </a:t>
            </a:r>
            <a:r>
              <a:rPr lang="en-US" sz="2000" dirty="0" smtClean="0"/>
              <a:t>geographical areas </a:t>
            </a:r>
            <a:r>
              <a:rPr lang="en-US" sz="2000" dirty="0"/>
              <a:t>are more subject to frost, rime, black ice, etc. </a:t>
            </a:r>
          </a:p>
          <a:p>
            <a:pPr>
              <a:buFont typeface="Arial"/>
              <a:buChar char="•"/>
            </a:pPr>
            <a:r>
              <a:rPr lang="en-US" sz="2000" dirty="0"/>
              <a:t>Weather patterns have become increasingly bizarre and unpredictable</a:t>
            </a:r>
          </a:p>
          <a:p>
            <a:pPr>
              <a:buFont typeface="Arial"/>
              <a:buChar char="•"/>
            </a:pPr>
            <a:r>
              <a:rPr lang="en-US" sz="2000" dirty="0"/>
              <a:t>Coveralls offer best general comfort &amp; heat retention.</a:t>
            </a:r>
          </a:p>
          <a:p>
            <a:pPr>
              <a:buFont typeface="Arial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33069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r>
              <a:rPr lang="en-US" sz="3200" b="1" u="sng" dirty="0">
                <a:solidFill>
                  <a:srgbClr val="002060"/>
                </a:solidFill>
              </a:rPr>
              <a:t>Defensive Driving in Cold Weather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67" y="2011680"/>
            <a:ext cx="8746066" cy="4592320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sz="2000" b="1" u="sng" dirty="0">
                <a:solidFill>
                  <a:srgbClr val="002060"/>
                </a:solidFill>
              </a:rPr>
              <a:t>NO HOODIES </a:t>
            </a:r>
            <a:r>
              <a:rPr lang="en-US" sz="2000" b="1" dirty="0">
                <a:solidFill>
                  <a:srgbClr val="002060"/>
                </a:solidFill>
              </a:rPr>
              <a:t>while driving! </a:t>
            </a:r>
          </a:p>
          <a:p>
            <a:pPr>
              <a:buFont typeface="Arial"/>
              <a:buChar char="•"/>
            </a:pPr>
            <a:r>
              <a:rPr lang="en-US" sz="2000" b="1" u="sng" dirty="0">
                <a:solidFill>
                  <a:srgbClr val="002060"/>
                </a:solidFill>
              </a:rPr>
              <a:t>Check vehicle tire pressures </a:t>
            </a:r>
            <a:r>
              <a:rPr lang="en-US" sz="2000" dirty="0"/>
              <a:t>at least a couple times during fall season. Dashboard TP indicators are generally reliable. Adjust pressures as needed.</a:t>
            </a:r>
          </a:p>
          <a:p>
            <a:pPr>
              <a:buFont typeface="Arial"/>
              <a:buChar char="•"/>
            </a:pPr>
            <a:r>
              <a:rPr lang="en-US" sz="2000" dirty="0"/>
              <a:t>TP affects handling, braking, steering, footprint in rain, sleet, etc. An under-inflated tire can LOSE up to 25% contact surface. Why take this risk?</a:t>
            </a:r>
          </a:p>
          <a:p>
            <a:pPr>
              <a:buFont typeface="Arial"/>
              <a:buChar char="•"/>
            </a:pPr>
            <a:r>
              <a:rPr lang="en-US" sz="2000" dirty="0"/>
              <a:t>Check pressures on </a:t>
            </a:r>
            <a:r>
              <a:rPr lang="en-US" sz="2000" u="sng" dirty="0"/>
              <a:t>ALL VEHICLES in your household</a:t>
            </a:r>
            <a:r>
              <a:rPr lang="en-US" sz="2000" dirty="0"/>
              <a:t>. </a:t>
            </a:r>
            <a:endParaRPr lang="en-US" sz="2000" dirty="0" smtClean="0"/>
          </a:p>
          <a:p>
            <a:pPr>
              <a:buFont typeface="Arial"/>
              <a:buChar char="•"/>
            </a:pPr>
            <a:r>
              <a:rPr lang="en-US" sz="2000" dirty="0" smtClean="0"/>
              <a:t>Keep </a:t>
            </a:r>
            <a:r>
              <a:rPr lang="en-US" sz="2000" dirty="0"/>
              <a:t>glass &amp; mirrors </a:t>
            </a:r>
            <a:r>
              <a:rPr lang="en-US" sz="2000" dirty="0" smtClean="0"/>
              <a:t>clean — </a:t>
            </a:r>
            <a:r>
              <a:rPr lang="en-US" sz="2000" dirty="0"/>
              <a:t>interior &amp; exterior. </a:t>
            </a:r>
          </a:p>
          <a:p>
            <a:pPr>
              <a:buFont typeface="Arial"/>
              <a:buChar char="•"/>
            </a:pPr>
            <a:r>
              <a:rPr lang="en-US" sz="2000" dirty="0"/>
              <a:t>Clean the back-up camera lens. Install deer whistles. </a:t>
            </a:r>
          </a:p>
          <a:p>
            <a:pPr>
              <a:buFont typeface="Arial"/>
              <a:buChar char="•"/>
            </a:pPr>
            <a:r>
              <a:rPr lang="en-US" sz="2000" b="1" u="sng" dirty="0"/>
              <a:t>Early AM driving</a:t>
            </a:r>
            <a:r>
              <a:rPr lang="en-US" sz="2000" dirty="0"/>
              <a:t>- check your local air temp. Bridges and other infrastructure may ice up with no warning. VDOT is relatively prompt on pre-treating pavement but they are not omniscient. </a:t>
            </a:r>
            <a:endParaRPr lang="en-US" sz="2000" dirty="0"/>
          </a:p>
        </p:txBody>
      </p:sp>
      <p:pic>
        <p:nvPicPr>
          <p:cNvPr id="6" name="Picture 5" descr="A snow covered sidewalk&#10;&#10;Description automatically generated">
            <a:extLst>
              <a:ext uri="{FF2B5EF4-FFF2-40B4-BE49-F238E27FC236}">
                <a16:creationId xmlns="" xmlns:a16="http://schemas.microsoft.com/office/drawing/2014/main" xmlns:lc="http://schemas.openxmlformats.org/drawingml/2006/lockedCanvas" id="{1215A99F-169E-43F5-9FD2-42C8132655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xmlns:lc="http://schemas.openxmlformats.org/drawingml/2006/lockedCanvas" r:id="rId3"/>
              </a:ext>
            </a:extLst>
          </a:blip>
          <a:stretch>
            <a:fillRect/>
          </a:stretch>
        </p:blipFill>
        <p:spPr>
          <a:xfrm>
            <a:off x="9223130" y="644056"/>
            <a:ext cx="2579297" cy="1731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867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r>
              <a:rPr lang="en-US" sz="3200" b="1" u="sng" dirty="0">
                <a:solidFill>
                  <a:srgbClr val="002060"/>
                </a:solidFill>
              </a:rPr>
              <a:t>Check Your PPE – ‘Inspect’ &amp; Maintain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66" y="2011680"/>
            <a:ext cx="9620955" cy="4592320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sz="2000" dirty="0"/>
              <a:t>All forms of PPE must be ‘ANSI’ approved. </a:t>
            </a:r>
          </a:p>
          <a:p>
            <a:pPr>
              <a:buFont typeface="Arial"/>
              <a:buChar char="•"/>
            </a:pPr>
            <a:r>
              <a:rPr lang="en-US" sz="2000" dirty="0"/>
              <a:t>Most PPE articles will be marked </a:t>
            </a:r>
            <a:r>
              <a:rPr lang="en-US" sz="2000" dirty="0" smtClean="0"/>
              <a:t>with an </a:t>
            </a:r>
            <a:r>
              <a:rPr lang="en-US" sz="2000" dirty="0"/>
              <a:t>ANSI number. </a:t>
            </a:r>
          </a:p>
          <a:p>
            <a:pPr>
              <a:buFont typeface="Arial"/>
              <a:buChar char="•"/>
            </a:pPr>
            <a:r>
              <a:rPr lang="en-US" sz="2000" dirty="0"/>
              <a:t>Primary eye protection is included. Check your ‘Ray-Ban’s.</a:t>
            </a:r>
          </a:p>
          <a:p>
            <a:pPr>
              <a:buFont typeface="Arial"/>
              <a:buChar char="•"/>
            </a:pPr>
            <a:r>
              <a:rPr lang="en-US" sz="2000" dirty="0"/>
              <a:t>Gloves &amp; hand protection and other PPE may be Project or Client specific. </a:t>
            </a:r>
          </a:p>
          <a:p>
            <a:pPr>
              <a:buFont typeface="Arial"/>
              <a:buChar char="•"/>
            </a:pPr>
            <a:r>
              <a:rPr lang="en-US" sz="2000" dirty="0"/>
              <a:t>Foot protection: ANSI rated footwear is generally the standard. </a:t>
            </a:r>
          </a:p>
          <a:p>
            <a:pPr>
              <a:buFont typeface="Arial"/>
              <a:buChar char="•"/>
            </a:pPr>
            <a:r>
              <a:rPr lang="en-US" sz="2000" dirty="0"/>
              <a:t>Muck boots should have protective toes. </a:t>
            </a:r>
          </a:p>
          <a:p>
            <a:pPr>
              <a:buFont typeface="Arial"/>
              <a:buChar char="•"/>
            </a:pPr>
            <a:r>
              <a:rPr lang="en-US" sz="2000" b="1" u="sng" dirty="0"/>
              <a:t>Keep your safety vest clean </a:t>
            </a:r>
            <a:r>
              <a:rPr lang="en-US" sz="2000" dirty="0"/>
              <a:t>– launder as needed. Replace before the color fades. Sunlight exposure will gradually degrade reflectivity.</a:t>
            </a:r>
          </a:p>
          <a:p>
            <a:pPr>
              <a:buFont typeface="Arial"/>
              <a:buChar char="•"/>
            </a:pPr>
            <a:r>
              <a:rPr lang="en-US" sz="2000" dirty="0"/>
              <a:t>If you hike, jog, walk your dog, take kids in stroller, etc. WEAR HIGH VISIBILITY GARMENT. It’s not just for ‘work’; stay visible to drivers in all environments. </a:t>
            </a:r>
          </a:p>
          <a:p>
            <a:pPr>
              <a:buFont typeface="Arial"/>
              <a:buChar char="•"/>
            </a:pPr>
            <a:r>
              <a:rPr lang="en-US" sz="2000" b="1" u="sng" dirty="0"/>
              <a:t>Use a tool holder when heavy hammering</a:t>
            </a:r>
            <a:r>
              <a:rPr lang="en-US" sz="2000" dirty="0"/>
              <a:t>; keeps hands and fingers away from strike zone. A 4 lb. sledge can rearrange a lot of soft tissue.</a:t>
            </a:r>
          </a:p>
          <a:p>
            <a:pPr>
              <a:buFont typeface="Arial"/>
              <a:buChar char="•"/>
            </a:pPr>
            <a:endParaRPr lang="en-US" sz="2000" dirty="0"/>
          </a:p>
        </p:txBody>
      </p:sp>
      <p:pic>
        <p:nvPicPr>
          <p:cNvPr id="5" name="Picture 4" descr="A group of people walking on a city street&#10;&#10;Description automatically generated">
            <a:extLst>
              <a:ext uri="{FF2B5EF4-FFF2-40B4-BE49-F238E27FC236}">
                <a16:creationId xmlns:a16="http://schemas.microsoft.com/office/drawing/2014/main" xmlns="" id="{3F15FDC8-6A30-4049-AE96-352933D7D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9299222" y="663697"/>
            <a:ext cx="2566325" cy="19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668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1920</TotalTime>
  <Words>1016</Words>
  <Application>Microsoft Macintosh PowerPoint</Application>
  <PresentationFormat>Custom</PresentationFormat>
  <Paragraphs>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Banded</vt:lpstr>
      <vt:lpstr>PowerPoint Presentation</vt:lpstr>
      <vt:lpstr>Deer Season Opens SooN</vt:lpstr>
      <vt:lpstr>Crosswalks &amp; Parking Reminders</vt:lpstr>
      <vt:lpstr>Avoid distractions When Driving</vt:lpstr>
      <vt:lpstr>Annual Seasonal Cold Weather Metabolic Change- Starts Now</vt:lpstr>
      <vt:lpstr>Defensive Driving in Cold Weather</vt:lpstr>
      <vt:lpstr>Check Your PPE – ‘Inspect’ &amp; Maintain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44</cp:revision>
  <cp:lastPrinted>2017-08-15T19:42:38Z</cp:lastPrinted>
  <dcterms:created xsi:type="dcterms:W3CDTF">2016-12-30T15:05:27Z</dcterms:created>
  <dcterms:modified xsi:type="dcterms:W3CDTF">2020-10-12T20:41:54Z</dcterms:modified>
</cp:coreProperties>
</file>