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59" r:id="rId5"/>
    <p:sldId id="265"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7" autoAdjust="0"/>
    <p:restoredTop sz="94660"/>
  </p:normalViewPr>
  <p:slideViewPr>
    <p:cSldViewPr snapToGrid="0">
      <p:cViewPr>
        <p:scale>
          <a:sx n="90" d="100"/>
          <a:sy n="90" d="100"/>
        </p:scale>
        <p:origin x="-480"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869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3227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5FB63B39-E3F8-49E0-BED4-63FE4BCC1138}" type="datetimeFigureOut">
              <a:rPr lang="en-US" smtClean="0"/>
              <a:t>9/15/20</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03326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9/15/20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3462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5FB63B39-E3F8-49E0-BED4-63FE4BCC1138}" type="datetimeFigureOut">
              <a:rPr lang="en-US" smtClean="0"/>
              <a:t>9/15/20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42500336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B63B39-E3F8-49E0-BED4-63FE4BCC1138}" type="datetimeFigureOut">
              <a:rPr lang="en-US" smtClean="0"/>
              <a:t>9/15/20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40868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B63B39-E3F8-49E0-BED4-63FE4BCC1138}" type="datetimeFigureOut">
              <a:rPr lang="en-US" smtClean="0"/>
              <a:t>9/15/20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4293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B63B39-E3F8-49E0-BED4-63FE4BCC1138}" type="datetimeFigureOut">
              <a:rPr lang="en-US" smtClean="0"/>
              <a:t>9/15/20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40797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63B39-E3F8-49E0-BED4-63FE4BCC1138}" type="datetimeFigureOut">
              <a:rPr lang="en-US" smtClean="0"/>
              <a:t>9/15/20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49589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9/15/20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631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9/15/20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6686706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FB63B39-E3F8-49E0-BED4-63FE4BCC1138}" type="datetimeFigureOut">
              <a:rPr lang="en-US" smtClean="0"/>
              <a:t>9/15/20</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37374715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dc.gov/disasters/wildfires/smoke.html" TargetMode="Externa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1580" y="4233333"/>
            <a:ext cx="9144000" cy="2927048"/>
          </a:xfrm>
        </p:spPr>
        <p:txBody>
          <a:bodyPr>
            <a:normAutofit/>
          </a:bodyPr>
          <a:lstStyle/>
          <a:p>
            <a:pPr marL="457200" indent="-457200" algn="l">
              <a:buFont typeface="Arial" panose="020B0604020202020204" pitchFamily="34" charset="0"/>
              <a:buChar char="•"/>
            </a:pPr>
            <a:r>
              <a:rPr lang="en-US" smtClean="0"/>
              <a:t>It’s HURRICANE </a:t>
            </a:r>
            <a:r>
              <a:rPr lang="en-US" dirty="0" smtClean="0"/>
              <a:t>SEASON (as if you hadn’t heard</a:t>
            </a:r>
            <a:r>
              <a:rPr lang="mr-IN" dirty="0" smtClean="0"/>
              <a:t>…</a:t>
            </a:r>
            <a:r>
              <a:rPr lang="en-US" dirty="0" smtClean="0"/>
              <a:t>)</a:t>
            </a:r>
          </a:p>
          <a:p>
            <a:pPr marL="457200" indent="-457200" algn="l">
              <a:buFont typeface="Arial" panose="020B0604020202020204" pitchFamily="34" charset="0"/>
              <a:buChar char="•"/>
            </a:pPr>
            <a:r>
              <a:rPr lang="en-US" dirty="0" smtClean="0"/>
              <a:t>Post storm recovery advice for those in ’hurricane zone’</a:t>
            </a:r>
          </a:p>
          <a:p>
            <a:pPr marL="457200" indent="-457200" algn="l">
              <a:buFont typeface="Arial" panose="020B0604020202020204" pitchFamily="34" charset="0"/>
              <a:buChar char="•"/>
            </a:pPr>
            <a:r>
              <a:rPr lang="en-US" dirty="0" smtClean="0"/>
              <a:t>Take steps to prevent electrocution when working around water</a:t>
            </a:r>
            <a:endParaRPr lang="en-US" dirty="0" smtClean="0"/>
          </a:p>
          <a:p>
            <a:pPr marL="457200" indent="-457200" algn="l">
              <a:buFont typeface="Arial" panose="020B0604020202020204" pitchFamily="34" charset="0"/>
              <a:buChar char="•"/>
            </a:pPr>
            <a:r>
              <a:rPr lang="en-US" dirty="0" smtClean="0"/>
              <a:t>CDC’s best practices to avoid harm from wildfire smoke</a:t>
            </a:r>
            <a:endParaRPr lang="en-US" sz="3200" dirty="0" smtClean="0"/>
          </a:p>
        </p:txBody>
      </p:sp>
      <p:pic>
        <p:nvPicPr>
          <p:cNvPr id="5" name="Picture 4" descr="MeolaSafetyMeetingLogo4WSA_500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9181" y="27310"/>
            <a:ext cx="5400072" cy="1971455"/>
          </a:xfrm>
          <a:prstGeom prst="rect">
            <a:avLst/>
          </a:prstGeom>
        </p:spPr>
      </p:pic>
      <p:sp>
        <p:nvSpPr>
          <p:cNvPr id="6" name="TextBox 5"/>
          <p:cNvSpPr txBox="1"/>
          <p:nvPr/>
        </p:nvSpPr>
        <p:spPr>
          <a:xfrm>
            <a:off x="497606" y="2450022"/>
            <a:ext cx="11307730" cy="923330"/>
          </a:xfrm>
          <a:prstGeom prst="rect">
            <a:avLst/>
          </a:prstGeom>
          <a:noFill/>
        </p:spPr>
        <p:txBody>
          <a:bodyPr wrap="square" rtlCol="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September Safety Info</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endParaRPr>
          </a:p>
        </p:txBody>
      </p:sp>
    </p:spTree>
    <p:extLst>
      <p:ext uri="{BB962C8B-B14F-4D97-AF65-F5344CB8AC3E}">
        <p14:creationId xmlns:p14="http://schemas.microsoft.com/office/powerpoint/2010/main" val="3934569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96" y="174109"/>
            <a:ext cx="11358715" cy="1508760"/>
          </a:xfrm>
        </p:spPr>
        <p:txBody>
          <a:bodyPr/>
          <a:lstStyle/>
          <a:p>
            <a:pPr algn="ctr"/>
            <a:r>
              <a:rPr lang="en-US" dirty="0" smtClean="0"/>
              <a:t>Severe weather safety practices</a:t>
            </a:r>
            <a:endParaRPr lang="en-US" b="1" i="1" dirty="0"/>
          </a:p>
        </p:txBody>
      </p:sp>
      <p:sp>
        <p:nvSpPr>
          <p:cNvPr id="3" name="Content Placeholder 2"/>
          <p:cNvSpPr>
            <a:spLocks noGrp="1"/>
          </p:cNvSpPr>
          <p:nvPr>
            <p:ph idx="1"/>
          </p:nvPr>
        </p:nvSpPr>
        <p:spPr>
          <a:xfrm>
            <a:off x="263119" y="2308013"/>
            <a:ext cx="11015132" cy="4206240"/>
          </a:xfrm>
        </p:spPr>
        <p:txBody>
          <a:bodyPr>
            <a:normAutofit fontScale="92500" lnSpcReduction="20000"/>
          </a:bodyPr>
          <a:lstStyle/>
          <a:p>
            <a:pPr marL="0" indent="0">
              <a:buNone/>
            </a:pPr>
            <a:r>
              <a:rPr lang="en-US" dirty="0"/>
              <a:t>We usually have a pretty good LEAD TIME to </a:t>
            </a:r>
            <a:r>
              <a:rPr lang="en-US" b="1" dirty="0"/>
              <a:t>plan </a:t>
            </a:r>
            <a:r>
              <a:rPr lang="en-US" dirty="0"/>
              <a:t>for storm arrival</a:t>
            </a:r>
          </a:p>
          <a:p>
            <a:pPr marL="0" indent="0">
              <a:buNone/>
            </a:pPr>
            <a:r>
              <a:rPr lang="en-US" dirty="0"/>
              <a:t>Most people have brains enough to shelter safely </a:t>
            </a:r>
            <a:r>
              <a:rPr lang="en-US" b="1" u="sng" dirty="0"/>
              <a:t>during </a:t>
            </a:r>
            <a:r>
              <a:rPr lang="en-US" dirty="0"/>
              <a:t>the event.</a:t>
            </a:r>
          </a:p>
          <a:p>
            <a:pPr marL="0" indent="0">
              <a:buNone/>
            </a:pPr>
            <a:r>
              <a:rPr lang="en-US" b="1" u="sng" dirty="0"/>
              <a:t>Post Storm recovery </a:t>
            </a:r>
            <a:r>
              <a:rPr lang="en-US" dirty="0"/>
              <a:t>is when the most fatalities occur. Among the top ten causes:</a:t>
            </a:r>
          </a:p>
          <a:p>
            <a:endParaRPr lang="en-US" dirty="0"/>
          </a:p>
          <a:p>
            <a:pPr lvl="1">
              <a:buFont typeface="Arial" panose="020B0604020202020204" pitchFamily="34" charset="0"/>
              <a:buChar char="•"/>
            </a:pPr>
            <a:r>
              <a:rPr lang="en-US" dirty="0"/>
              <a:t>Trying to cross flooded areas in a vehicle or on foot – results in drowning</a:t>
            </a:r>
          </a:p>
          <a:p>
            <a:pPr lvl="2">
              <a:buFont typeface="Arial" panose="020B0604020202020204" pitchFamily="34" charset="0"/>
              <a:buChar char="•"/>
            </a:pPr>
            <a:r>
              <a:rPr lang="en-US" dirty="0"/>
              <a:t>Flowing water up to your knees can knock you off your feet</a:t>
            </a:r>
          </a:p>
          <a:p>
            <a:pPr lvl="1">
              <a:buFont typeface="Arial" panose="020B0604020202020204" pitchFamily="34" charset="0"/>
              <a:buChar char="•"/>
            </a:pPr>
            <a:r>
              <a:rPr lang="en-US" dirty="0"/>
              <a:t>Electrocution – downed wires in fallen trees; other electrical contact</a:t>
            </a:r>
          </a:p>
          <a:p>
            <a:pPr lvl="1">
              <a:buFont typeface="Arial" panose="020B0604020202020204" pitchFamily="34" charset="0"/>
              <a:buChar char="•"/>
            </a:pPr>
            <a:r>
              <a:rPr lang="en-US" dirty="0"/>
              <a:t>Chain Saw injuries – very common; very few persons follow safety rules with chain saws</a:t>
            </a:r>
          </a:p>
          <a:p>
            <a:pPr lvl="1">
              <a:buFont typeface="Arial" panose="020B0604020202020204" pitchFamily="34" charset="0"/>
              <a:buChar char="•"/>
            </a:pPr>
            <a:r>
              <a:rPr lang="en-US" dirty="0"/>
              <a:t>Falls from weakened structures; </a:t>
            </a:r>
          </a:p>
          <a:p>
            <a:pPr lvl="1">
              <a:buFont typeface="Arial" panose="020B0604020202020204" pitchFamily="34" charset="0"/>
              <a:buChar char="•"/>
            </a:pPr>
            <a:r>
              <a:rPr lang="en-US" dirty="0"/>
              <a:t>Collapse or struck by – trees, structures, infrastructure, other</a:t>
            </a:r>
          </a:p>
          <a:p>
            <a:pPr lvl="1">
              <a:buFont typeface="Arial" panose="020B0604020202020204" pitchFamily="34" charset="0"/>
              <a:buChar char="•"/>
            </a:pPr>
            <a:r>
              <a:rPr lang="en-US" dirty="0"/>
              <a:t>Vehicle accident – no power to traffic signals; no lighting; vehicle roll over &amp; ejection; no seat belt</a:t>
            </a:r>
          </a:p>
          <a:p>
            <a:pPr lvl="1">
              <a:buFont typeface="Arial" panose="020B0604020202020204" pitchFamily="34" charset="0"/>
              <a:buChar char="•"/>
            </a:pPr>
            <a:r>
              <a:rPr lang="en-US" dirty="0"/>
              <a:t>Remember: hospitals may not be functioning in hard hit areas; EMS may not be available; you are on your own.</a:t>
            </a:r>
          </a:p>
          <a:p>
            <a:pPr lvl="1">
              <a:buFont typeface="Arial" panose="020B0604020202020204" pitchFamily="34" charset="0"/>
              <a:buChar char="•"/>
            </a:pPr>
            <a:r>
              <a:rPr lang="en-US" dirty="0"/>
              <a:t>Secondary risks: sanitation &amp; health conditions, contamination, dehydration; fatigue, etc. </a:t>
            </a:r>
          </a:p>
        </p:txBody>
      </p:sp>
    </p:spTree>
    <p:extLst>
      <p:ext uri="{BB962C8B-B14F-4D97-AF65-F5344CB8AC3E}">
        <p14:creationId xmlns:p14="http://schemas.microsoft.com/office/powerpoint/2010/main" val="10129055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633" y="223700"/>
            <a:ext cx="9784080" cy="1508760"/>
          </a:xfrm>
        </p:spPr>
        <p:txBody>
          <a:bodyPr/>
          <a:lstStyle/>
          <a:p>
            <a:r>
              <a:rPr lang="en-US" dirty="0"/>
              <a:t>Post Storm Recovery</a:t>
            </a:r>
          </a:p>
        </p:txBody>
      </p:sp>
      <p:sp>
        <p:nvSpPr>
          <p:cNvPr id="3" name="Content Placeholder 2"/>
          <p:cNvSpPr>
            <a:spLocks noGrp="1"/>
          </p:cNvSpPr>
          <p:nvPr>
            <p:ph idx="1"/>
          </p:nvPr>
        </p:nvSpPr>
        <p:spPr>
          <a:xfrm>
            <a:off x="519538" y="2398889"/>
            <a:ext cx="9784080" cy="3922889"/>
          </a:xfrm>
        </p:spPr>
        <p:txBody>
          <a:bodyPr>
            <a:normAutofit/>
          </a:bodyPr>
          <a:lstStyle/>
          <a:p>
            <a:pPr>
              <a:buFont typeface="Arial"/>
              <a:buChar char="•"/>
            </a:pPr>
            <a:r>
              <a:rPr lang="en-US" sz="1800" dirty="0"/>
              <a:t>Plan for power interruption. Back up generator is handy. Plan for re-fueling safety, ventilation for exhaust; fire extinguisher; electrical safety; use HD grade extension cords; check the routing – avoid pinch or chafe cords; avoid overload on generator; overheating of motors</a:t>
            </a:r>
          </a:p>
          <a:p>
            <a:pPr>
              <a:buFont typeface="Arial"/>
              <a:buChar char="•"/>
            </a:pPr>
            <a:r>
              <a:rPr lang="en-US" sz="1800" dirty="0"/>
              <a:t>In extreme cases: Pre-stock food and water with long shelf life; coordinate storage and fridge or freezer for perishable foods; consider MRE’s from sporting goods stores; camping supplies for cooking, sleeping, sanitation and hygiene, washing, laundry, etc. </a:t>
            </a:r>
          </a:p>
          <a:p>
            <a:pPr>
              <a:buFont typeface="Arial"/>
              <a:buChar char="•"/>
            </a:pPr>
            <a:r>
              <a:rPr lang="en-US" sz="1800" dirty="0" smtClean="0"/>
              <a:t>Load </a:t>
            </a:r>
            <a:r>
              <a:rPr lang="en-US" sz="1800" dirty="0"/>
              <a:t>up on batteries, alternate power sources such as hand crank radios and lights; tarps, duct tape, rope and twine, tools for clearing debris, safety gear, sanitizer, work clothing, rugged footwear</a:t>
            </a:r>
          </a:p>
          <a:p>
            <a:pPr>
              <a:buFont typeface="Arial"/>
              <a:buChar char="•"/>
            </a:pPr>
            <a:r>
              <a:rPr lang="en-US" sz="1800" dirty="0"/>
              <a:t>If in low lying areas, figure out how to protect your stuff from flooding – raise it up higher, build sand bag berms; relocate; waterproof, etc. </a:t>
            </a:r>
          </a:p>
          <a:p>
            <a:endParaRPr lang="en-US" sz="2000" b="1" dirty="0">
              <a:solidFill>
                <a:schemeClr val="tx2">
                  <a:lumMod val="20000"/>
                  <a:lumOff val="80000"/>
                </a:schemeClr>
              </a:solidFill>
            </a:endParaRPr>
          </a:p>
          <a:p>
            <a:endParaRPr lang="en-US" dirty="0"/>
          </a:p>
        </p:txBody>
      </p:sp>
    </p:spTree>
    <p:extLst>
      <p:ext uri="{BB962C8B-B14F-4D97-AF65-F5344CB8AC3E}">
        <p14:creationId xmlns:p14="http://schemas.microsoft.com/office/powerpoint/2010/main" val="3415307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dirty="0"/>
              <a:t>Defensive Driving – Storm or Not</a:t>
            </a:r>
            <a:endParaRPr lang="en-US" b="1" i="1" dirty="0"/>
          </a:p>
        </p:txBody>
      </p:sp>
      <p:sp>
        <p:nvSpPr>
          <p:cNvPr id="3" name="Content Placeholder 2"/>
          <p:cNvSpPr>
            <a:spLocks noGrp="1"/>
          </p:cNvSpPr>
          <p:nvPr>
            <p:ph idx="1"/>
          </p:nvPr>
        </p:nvSpPr>
        <p:spPr>
          <a:xfrm>
            <a:off x="313267" y="2011680"/>
            <a:ext cx="11633200" cy="4592320"/>
          </a:xfrm>
        </p:spPr>
        <p:txBody>
          <a:bodyPr>
            <a:normAutofit fontScale="92500" lnSpcReduction="20000"/>
          </a:bodyPr>
          <a:lstStyle/>
          <a:p>
            <a:pPr>
              <a:buFont typeface="Arial"/>
              <a:buChar char="•"/>
            </a:pPr>
            <a:r>
              <a:rPr lang="en-US" sz="2000" dirty="0"/>
              <a:t>Practice the “5 Keys” – Aim High! Leave 4 second following distance - </a:t>
            </a:r>
          </a:p>
          <a:p>
            <a:pPr>
              <a:buFont typeface="Arial"/>
              <a:buChar char="•"/>
            </a:pPr>
            <a:r>
              <a:rPr lang="en-US" sz="2000" dirty="0"/>
              <a:t>In areas where power is out, use EXTREME CAUTION in and around signalized intersections. There are no rules governing who goes where, when. We had a fatality last year in Richmond during blizzard, signals not working.</a:t>
            </a:r>
          </a:p>
          <a:p>
            <a:pPr>
              <a:buFont typeface="Arial"/>
              <a:buChar char="•"/>
            </a:pPr>
            <a:r>
              <a:rPr lang="en-US" sz="2000" dirty="0"/>
              <a:t>Avoid high water. The bottom of vehicle is sealed and will ‘float’ the vehicle like a tea cup. Including 4 wheel drive and SUV’s etc. Pick ups, add weight for stability. Hub cap height water is the limit.</a:t>
            </a:r>
          </a:p>
          <a:p>
            <a:pPr>
              <a:buFont typeface="Arial"/>
              <a:buChar char="•"/>
            </a:pPr>
            <a:r>
              <a:rPr lang="en-US" sz="2000" dirty="0"/>
              <a:t>Check wiper blade condition; check fluids under the hood; check tire pressures, check spare tire</a:t>
            </a:r>
          </a:p>
          <a:p>
            <a:pPr>
              <a:buFont typeface="Arial"/>
              <a:buChar char="•"/>
            </a:pPr>
            <a:r>
              <a:rPr lang="en-US" sz="2000" dirty="0"/>
              <a:t>Top off fuel tank; use caution if transporting portable gas cans, cylinders, etc. Secure against spillage; check fire extinguisher; fire blanket</a:t>
            </a:r>
          </a:p>
          <a:p>
            <a:pPr>
              <a:buFont typeface="Arial"/>
              <a:buChar char="•"/>
            </a:pPr>
            <a:r>
              <a:rPr lang="en-US" sz="2000" dirty="0"/>
              <a:t>Be aware of static electricity discharge - do not fill container on truck bed or vehicle – place on ground</a:t>
            </a:r>
          </a:p>
          <a:p>
            <a:pPr>
              <a:buFont typeface="Arial"/>
              <a:buChar char="•"/>
            </a:pPr>
            <a:r>
              <a:rPr lang="en-US" sz="2000" dirty="0"/>
              <a:t>Keep speed moderate in storm conditions; animals and critters may be displaced and get onto the road</a:t>
            </a:r>
          </a:p>
          <a:p>
            <a:pPr>
              <a:buFont typeface="Arial"/>
              <a:buChar char="•"/>
            </a:pPr>
            <a:r>
              <a:rPr lang="en-US" sz="2000" dirty="0"/>
              <a:t>Be alert for OVERHEAD hazards such as leaning trees, hanging limbs, etc. </a:t>
            </a:r>
          </a:p>
          <a:p>
            <a:pPr>
              <a:buFont typeface="Arial"/>
              <a:buChar char="•"/>
            </a:pPr>
            <a:r>
              <a:rPr lang="en-US" sz="2000" dirty="0"/>
              <a:t>You will encounter debris on the road. Fallen trees may have power lines tangled in them, do a survey before jumping in to cut your way out. </a:t>
            </a:r>
          </a:p>
        </p:txBody>
      </p:sp>
    </p:spTree>
    <p:extLst>
      <p:ext uri="{BB962C8B-B14F-4D97-AF65-F5344CB8AC3E}">
        <p14:creationId xmlns:p14="http://schemas.microsoft.com/office/powerpoint/2010/main" val="3108203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sz="3200" dirty="0"/>
              <a:t>And Now This… Electrocution By Water</a:t>
            </a:r>
            <a:endParaRPr lang="en-US" sz="3200" b="1" i="1" dirty="0"/>
          </a:p>
        </p:txBody>
      </p:sp>
      <p:sp>
        <p:nvSpPr>
          <p:cNvPr id="3" name="Content Placeholder 2"/>
          <p:cNvSpPr>
            <a:spLocks noGrp="1"/>
          </p:cNvSpPr>
          <p:nvPr>
            <p:ph idx="1"/>
          </p:nvPr>
        </p:nvSpPr>
        <p:spPr>
          <a:xfrm>
            <a:off x="313267" y="2011680"/>
            <a:ext cx="11633200" cy="4592320"/>
          </a:xfrm>
        </p:spPr>
        <p:txBody>
          <a:bodyPr>
            <a:normAutofit/>
          </a:bodyPr>
          <a:lstStyle/>
          <a:p>
            <a:pPr>
              <a:buFont typeface="Arial"/>
              <a:buChar char="•"/>
            </a:pPr>
            <a:r>
              <a:rPr lang="en-US" sz="1800" dirty="0"/>
              <a:t>Electrocution deaths involving water </a:t>
            </a:r>
            <a:r>
              <a:rPr lang="en-US" sz="1800" dirty="0" smtClean="0"/>
              <a:t>are especially possible when cleaning up after hurricane or other storm damage.</a:t>
            </a:r>
            <a:endParaRPr lang="en-US" sz="1800" dirty="0"/>
          </a:p>
          <a:p>
            <a:pPr>
              <a:buFont typeface="Arial"/>
              <a:buChar char="•"/>
            </a:pPr>
            <a:r>
              <a:rPr lang="en-US" sz="1800" u="sng" dirty="0"/>
              <a:t>Faulty or improperly installed electrical</a:t>
            </a:r>
            <a:r>
              <a:rPr lang="en-US" sz="1800" dirty="0"/>
              <a:t> gear around water are identified as potential hazards. Boat docks, fountains, agricultural pumps and machinery, above and in ground swimming pools, downed wires, etc. are listed.</a:t>
            </a:r>
          </a:p>
          <a:p>
            <a:pPr>
              <a:buFont typeface="Arial"/>
              <a:buChar char="•"/>
            </a:pPr>
            <a:r>
              <a:rPr lang="en-US" sz="1800" b="1" u="sng" dirty="0"/>
              <a:t>Metal structures </a:t>
            </a:r>
            <a:r>
              <a:rPr lang="en-US" sz="1800" dirty="0"/>
              <a:t>in or near water can become energized. Metal ladders, boat lifts, boat dock receptacles, buried or submerged wiring, bad GFI’s, defective cords, misc. hardware, lighting, etc. are potential conductors.</a:t>
            </a:r>
          </a:p>
          <a:p>
            <a:pPr>
              <a:buFont typeface="Arial"/>
              <a:buChar char="•"/>
            </a:pPr>
            <a:r>
              <a:rPr lang="en-US" sz="1800" u="sng" dirty="0"/>
              <a:t>Check the premises carefully</a:t>
            </a:r>
            <a:r>
              <a:rPr lang="en-US" sz="1800" dirty="0"/>
              <a:t>; watch for unusual </a:t>
            </a:r>
            <a:r>
              <a:rPr lang="en-US" sz="1800" dirty="0" smtClean="0"/>
              <a:t>indicators</a:t>
            </a:r>
            <a:r>
              <a:rPr lang="en-US" sz="1800" dirty="0"/>
              <a:t>; know where the circuit breakers are located; keep close eye on children and pets; remember, the lifesaving pole is METAL; watch for overhead wires and lights. Stay out of the water and away from the pool in a lightning storm.</a:t>
            </a:r>
          </a:p>
          <a:p>
            <a:pPr>
              <a:buFont typeface="Arial"/>
              <a:buChar char="•"/>
            </a:pPr>
            <a:r>
              <a:rPr lang="en-US" sz="1800" b="1" u="sng" dirty="0"/>
              <a:t>NO </a:t>
            </a:r>
            <a:r>
              <a:rPr lang="en-US" sz="1800" dirty="0"/>
              <a:t>electric tools or appliances near water. This includes kiddie pools, puddles, wet surfaces. Periodically check your GFCI for proper activation.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30832" y="508499"/>
            <a:ext cx="1175003" cy="1269003"/>
          </a:xfrm>
          <a:prstGeom prst="rect">
            <a:avLst/>
          </a:prstGeom>
        </p:spPr>
      </p:pic>
    </p:spTree>
    <p:extLst>
      <p:ext uri="{BB962C8B-B14F-4D97-AF65-F5344CB8AC3E}">
        <p14:creationId xmlns:p14="http://schemas.microsoft.com/office/powerpoint/2010/main" val="40330692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sz="3200" b="1" i="1" u="sng" dirty="0" smtClean="0"/>
              <a:t>Wildfire Smoke Is Harmful in many ways!</a:t>
            </a:r>
            <a:endParaRPr lang="en-US" sz="3200" b="1" i="1" dirty="0"/>
          </a:p>
        </p:txBody>
      </p:sp>
      <p:sp>
        <p:nvSpPr>
          <p:cNvPr id="3" name="Content Placeholder 2"/>
          <p:cNvSpPr>
            <a:spLocks noGrp="1"/>
          </p:cNvSpPr>
          <p:nvPr>
            <p:ph idx="1"/>
          </p:nvPr>
        </p:nvSpPr>
        <p:spPr>
          <a:xfrm>
            <a:off x="313267" y="2011680"/>
            <a:ext cx="8746066" cy="4592320"/>
          </a:xfrm>
        </p:spPr>
        <p:txBody>
          <a:bodyPr>
            <a:normAutofit/>
          </a:bodyPr>
          <a:lstStyle/>
          <a:p>
            <a:pPr>
              <a:buFont typeface="Arial"/>
              <a:buChar char="•"/>
            </a:pPr>
            <a:r>
              <a:rPr lang="en-US" sz="2000" dirty="0" smtClean="0"/>
              <a:t>Wildfire smoke is a mix of gases and fine particles from burning vegetation, building materials, and other materials. Wildfire smoke can make anyone sick. Even someone who is healthy can get sick if there is enough smoke in the air. Breathing in smoke can have immediate health effects.</a:t>
            </a:r>
          </a:p>
          <a:p>
            <a:pPr>
              <a:buFont typeface="Arial"/>
              <a:buChar char="•"/>
            </a:pPr>
            <a:r>
              <a:rPr lang="en-US" sz="2000" dirty="0" smtClean="0"/>
              <a:t>If you have wildfire smoke in your area, to protect yourself and your workers go to </a:t>
            </a:r>
            <a:r>
              <a:rPr lang="en-US" sz="2000" dirty="0" smtClean="0">
                <a:hlinkClick r:id="rId2"/>
              </a:rPr>
              <a:t>the CDC website</a:t>
            </a:r>
            <a:r>
              <a:rPr lang="en-US" sz="2000" dirty="0" smtClean="0"/>
              <a:t> to review the Agency’s best practices information, including the CDC’s “Eight Tips for Protecting Yourself from Breathing Wildfire Smoke.”  </a:t>
            </a:r>
            <a:endParaRPr lang="en-US" sz="2000" dirty="0"/>
          </a:p>
        </p:txBody>
      </p:sp>
      <p:pic>
        <p:nvPicPr>
          <p:cNvPr id="5" name="Picture 4"/>
          <p:cNvPicPr>
            <a:picLocks noChangeAspect="1"/>
          </p:cNvPicPr>
          <p:nvPr/>
        </p:nvPicPr>
        <p:blipFill>
          <a:blip r:embed="rId3"/>
          <a:stretch>
            <a:fillRect/>
          </a:stretch>
        </p:blipFill>
        <p:spPr>
          <a:xfrm>
            <a:off x="9165167" y="2113844"/>
            <a:ext cx="2667000" cy="1968500"/>
          </a:xfrm>
          <a:prstGeom prst="rect">
            <a:avLst/>
          </a:prstGeom>
        </p:spPr>
      </p:pic>
    </p:spTree>
    <p:extLst>
      <p:ext uri="{BB962C8B-B14F-4D97-AF65-F5344CB8AC3E}">
        <p14:creationId xmlns:p14="http://schemas.microsoft.com/office/powerpoint/2010/main" val="187486720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1897</TotalTime>
  <Words>927</Words>
  <Application>Microsoft Macintosh PowerPoint</Application>
  <PresentationFormat>Custom</PresentationFormat>
  <Paragraphs>43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Banded</vt:lpstr>
      <vt:lpstr>PowerPoint Presentation</vt:lpstr>
      <vt:lpstr>Severe weather safety practices</vt:lpstr>
      <vt:lpstr>Post Storm Recovery</vt:lpstr>
      <vt:lpstr>Defensive Driving – Storm or Not</vt:lpstr>
      <vt:lpstr>And Now This… Electrocution By Water</vt:lpstr>
      <vt:lpstr>Wildfire Smoke Is Harmful in many ways!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2017 Happy &amp; SAFE New Year!</dc:title>
  <dc:creator>John Meola</dc:creator>
  <cp:lastModifiedBy>Ranger Kidwell-Ross</cp:lastModifiedBy>
  <cp:revision>40</cp:revision>
  <cp:lastPrinted>2017-08-15T19:42:38Z</cp:lastPrinted>
  <dcterms:created xsi:type="dcterms:W3CDTF">2016-12-30T15:05:27Z</dcterms:created>
  <dcterms:modified xsi:type="dcterms:W3CDTF">2020-09-15T16:13:53Z</dcterms:modified>
</cp:coreProperties>
</file>