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4"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7" autoAdjust="0"/>
    <p:restoredTop sz="94660"/>
  </p:normalViewPr>
  <p:slideViewPr>
    <p:cSldViewPr snapToGrid="0">
      <p:cViewPr>
        <p:scale>
          <a:sx n="90" d="100"/>
          <a:sy n="90" d="100"/>
        </p:scale>
        <p:origin x="-152" y="-3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smtClean="0"/>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FB63B39-E3F8-49E0-BED4-63FE4BCC1138}" type="datetimeFigureOut">
              <a:rPr lang="en-US" smtClean="0"/>
              <a:t>4/9/21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88693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B63B39-E3F8-49E0-BED4-63FE4BCC1138}" type="datetimeFigureOut">
              <a:rPr lang="en-US" smtClean="0"/>
              <a:t>4/9/21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2632279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5FB63B39-E3F8-49E0-BED4-63FE4BCC1138}" type="datetimeFigureOut">
              <a:rPr lang="en-US" smtClean="0"/>
              <a:t>4/9/21</a:t>
            </a:fld>
            <a:endParaRPr lang="en-US"/>
          </a:p>
        </p:txBody>
      </p:sp>
      <p:sp>
        <p:nvSpPr>
          <p:cNvPr id="5" name="Footer Placeholder 4"/>
          <p:cNvSpPr>
            <a:spLocks noGrp="1"/>
          </p:cNvSpPr>
          <p:nvPr>
            <p:ph type="ftr" sz="quarter" idx="11"/>
          </p:nvPr>
        </p:nvSpPr>
        <p:spPr>
          <a:xfrm>
            <a:off x="3776135" y="6422854"/>
            <a:ext cx="4279669" cy="365125"/>
          </a:xfrm>
        </p:spPr>
        <p:txBody>
          <a:bodyPr/>
          <a:lstStyle/>
          <a:p>
            <a:endParaRPr lang="en-US"/>
          </a:p>
        </p:txBody>
      </p:sp>
      <p:sp>
        <p:nvSpPr>
          <p:cNvPr id="6" name="Slide Number Placeholder 5"/>
          <p:cNvSpPr>
            <a:spLocks noGrp="1"/>
          </p:cNvSpPr>
          <p:nvPr>
            <p:ph type="sldNum" sz="quarter" idx="12"/>
          </p:nvPr>
        </p:nvSpPr>
        <p:spPr>
          <a:xfrm>
            <a:off x="8073048" y="6422854"/>
            <a:ext cx="879759" cy="365125"/>
          </a:xfrm>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3033264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B63B39-E3F8-49E0-BED4-63FE4BCC1138}" type="datetimeFigureOut">
              <a:rPr lang="en-US" smtClean="0"/>
              <a:t>4/9/21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834625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5FB63B39-E3F8-49E0-BED4-63FE4BCC1138}" type="datetimeFigureOut">
              <a:rPr lang="en-US" smtClean="0"/>
              <a:t>4/9/21</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313902F3-BA9E-4475-AD27-4AEB57E5D798}" type="slidenum">
              <a:rPr lang="en-US" smtClean="0"/>
              <a:t>‹#›</a:t>
            </a:fld>
            <a:endParaRPr lang="en-US"/>
          </a:p>
        </p:txBody>
      </p:sp>
    </p:spTree>
    <p:extLst>
      <p:ext uri="{BB962C8B-B14F-4D97-AF65-F5344CB8AC3E}">
        <p14:creationId xmlns:p14="http://schemas.microsoft.com/office/powerpoint/2010/main" val="425003360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FB63B39-E3F8-49E0-BED4-63FE4BCC1138}" type="datetimeFigureOut">
              <a:rPr lang="en-US" smtClean="0"/>
              <a:t>4/9/21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3408680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B63B39-E3F8-49E0-BED4-63FE4BCC1138}" type="datetimeFigureOut">
              <a:rPr lang="en-US" smtClean="0"/>
              <a:t>4/9/21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1742932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FB63B39-E3F8-49E0-BED4-63FE4BCC1138}" type="datetimeFigureOut">
              <a:rPr lang="en-US" smtClean="0"/>
              <a:t>4/9/21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2640797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B63B39-E3F8-49E0-BED4-63FE4BCC1138}" type="datetimeFigureOut">
              <a:rPr lang="en-US" smtClean="0"/>
              <a:t>4/9/21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1495894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B63B39-E3F8-49E0-BED4-63FE4BCC1138}" type="datetimeFigureOut">
              <a:rPr lang="en-US" smtClean="0"/>
              <a:t>4/9/21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176312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B63B39-E3F8-49E0-BED4-63FE4BCC1138}" type="datetimeFigureOut">
              <a:rPr lang="en-US" smtClean="0"/>
              <a:t>4/9/21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3902F3-BA9E-4475-AD27-4AEB57E5D798}" type="slidenum">
              <a:rPr lang="en-US" smtClean="0"/>
              <a:t>‹#›</a:t>
            </a:fld>
            <a:endParaRPr lang="en-US"/>
          </a:p>
        </p:txBody>
      </p:sp>
    </p:spTree>
    <p:extLst>
      <p:ext uri="{BB962C8B-B14F-4D97-AF65-F5344CB8AC3E}">
        <p14:creationId xmlns:p14="http://schemas.microsoft.com/office/powerpoint/2010/main" val="166867062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5FB63B39-E3F8-49E0-BED4-63FE4BCC1138}" type="datetimeFigureOut">
              <a:rPr lang="en-US" smtClean="0"/>
              <a:t>4/9/21</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313902F3-BA9E-4475-AD27-4AEB57E5D798}" type="slidenum">
              <a:rPr lang="en-US" smtClean="0"/>
              <a:t>‹#›</a:t>
            </a:fld>
            <a:endParaRPr lang="en-US"/>
          </a:p>
        </p:txBody>
      </p:sp>
    </p:spTree>
    <p:extLst>
      <p:ext uri="{BB962C8B-B14F-4D97-AF65-F5344CB8AC3E}">
        <p14:creationId xmlns:p14="http://schemas.microsoft.com/office/powerpoint/2010/main" val="373747156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0" y="4326063"/>
            <a:ext cx="9144000" cy="2927048"/>
          </a:xfrm>
        </p:spPr>
        <p:txBody>
          <a:bodyPr>
            <a:normAutofit/>
          </a:bodyPr>
          <a:lstStyle/>
          <a:p>
            <a:pPr algn="l"/>
            <a:r>
              <a:rPr lang="en-US" sz="2800" b="1" dirty="0"/>
              <a:t>“Spring Fever” Issues</a:t>
            </a:r>
          </a:p>
          <a:p>
            <a:pPr algn="l"/>
            <a:r>
              <a:rPr lang="en-US" sz="2800" b="1" dirty="0"/>
              <a:t>Don’t ‘Slip, Trip, or Fall’</a:t>
            </a:r>
          </a:p>
          <a:p>
            <a:pPr algn="l"/>
            <a:r>
              <a:rPr lang="en-US" sz="2800" b="1" dirty="0"/>
              <a:t>Defensive Driving Reminders</a:t>
            </a:r>
          </a:p>
        </p:txBody>
      </p:sp>
      <p:sp>
        <p:nvSpPr>
          <p:cNvPr id="6" name="TextBox 5"/>
          <p:cNvSpPr txBox="1"/>
          <p:nvPr/>
        </p:nvSpPr>
        <p:spPr>
          <a:xfrm>
            <a:off x="497606" y="2450022"/>
            <a:ext cx="11307730" cy="923330"/>
          </a:xfrm>
          <a:prstGeom prst="rect">
            <a:avLst/>
          </a:prstGeom>
          <a:noFill/>
        </p:spPr>
        <p:txBody>
          <a:bodyPr wrap="square" rtlCol="0">
            <a:spAutoFit/>
          </a:bodyPr>
          <a:lstStyle/>
          <a:p>
            <a:pPr algn="ctr"/>
            <a:r>
              <a:rPr lang="en-US"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a:cs typeface="Arial Black"/>
              </a:rPr>
              <a:t>April Safety Info</a:t>
            </a:r>
            <a:endParaRPr lang="en-US"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a:cs typeface="Arial Black"/>
            </a:endParaRPr>
          </a:p>
        </p:txBody>
      </p:sp>
      <p:pic>
        <p:nvPicPr>
          <p:cNvPr id="2" name="Picture 1" descr="MeolaSafetyMeetingLogo4WSATimmons500w.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85443" y="172155"/>
            <a:ext cx="4879623" cy="1781450"/>
          </a:xfrm>
          <a:prstGeom prst="rect">
            <a:avLst/>
          </a:prstGeom>
        </p:spPr>
      </p:pic>
    </p:spTree>
    <p:extLst>
      <p:ext uri="{BB962C8B-B14F-4D97-AF65-F5344CB8AC3E}">
        <p14:creationId xmlns:p14="http://schemas.microsoft.com/office/powerpoint/2010/main" val="393456995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896" y="174109"/>
            <a:ext cx="11358715" cy="1508760"/>
          </a:xfrm>
        </p:spPr>
        <p:txBody>
          <a:bodyPr>
            <a:normAutofit/>
          </a:bodyPr>
          <a:lstStyle/>
          <a:p>
            <a:pPr algn="ctr"/>
            <a:r>
              <a:rPr lang="en-US" sz="3600" b="1" i="1" u="sng" dirty="0">
                <a:solidFill>
                  <a:schemeClr val="accent5">
                    <a:lumMod val="75000"/>
                  </a:schemeClr>
                </a:solidFill>
              </a:rPr>
              <a:t>“Spring Fever”</a:t>
            </a:r>
            <a:endParaRPr lang="en-US" sz="3600" b="1" i="1" dirty="0"/>
          </a:p>
        </p:txBody>
      </p:sp>
      <p:sp>
        <p:nvSpPr>
          <p:cNvPr id="3" name="Content Placeholder 2"/>
          <p:cNvSpPr>
            <a:spLocks noGrp="1"/>
          </p:cNvSpPr>
          <p:nvPr>
            <p:ph idx="1"/>
          </p:nvPr>
        </p:nvSpPr>
        <p:spPr>
          <a:xfrm>
            <a:off x="263119" y="2308013"/>
            <a:ext cx="11015132" cy="4206240"/>
          </a:xfrm>
        </p:spPr>
        <p:txBody>
          <a:bodyPr>
            <a:normAutofit fontScale="92500" lnSpcReduction="20000"/>
          </a:bodyPr>
          <a:lstStyle/>
          <a:p>
            <a:pPr>
              <a:buFont typeface="Arial"/>
              <a:buChar char="•"/>
            </a:pPr>
            <a:r>
              <a:rPr lang="en-US" dirty="0"/>
              <a:t>Annual uptick in outdoor activity – driving, recreational, road work, DIY, etc.</a:t>
            </a:r>
          </a:p>
          <a:p>
            <a:pPr>
              <a:buFont typeface="Arial"/>
              <a:buChar char="•"/>
            </a:pPr>
            <a:r>
              <a:rPr lang="en-US" dirty="0"/>
              <a:t>Covid </a:t>
            </a:r>
            <a:r>
              <a:rPr lang="en-US"/>
              <a:t>precautions remain in </a:t>
            </a:r>
            <a:r>
              <a:rPr lang="en-US" dirty="0"/>
              <a:t>effect. Variants are unknown. Wear face covering; distance, etc. </a:t>
            </a:r>
          </a:p>
          <a:p>
            <a:pPr>
              <a:buFont typeface="Arial"/>
              <a:buChar char="•"/>
            </a:pPr>
            <a:r>
              <a:rPr lang="en-US" dirty="0"/>
              <a:t>Risk factors include: distraction, inattention, fatigue, Road Rage, etc.</a:t>
            </a:r>
          </a:p>
          <a:p>
            <a:pPr>
              <a:buFont typeface="Arial"/>
              <a:buChar char="•"/>
            </a:pPr>
            <a:r>
              <a:rPr lang="en-US" dirty="0"/>
              <a:t>Pedestrian fatalities are high &amp; climb this time of year. </a:t>
            </a:r>
            <a:r>
              <a:rPr lang="en-US" b="1" u="sng" dirty="0">
                <a:solidFill>
                  <a:schemeClr val="accent6">
                    <a:lumMod val="50000"/>
                  </a:schemeClr>
                </a:solidFill>
              </a:rPr>
              <a:t>Wear high visibility garment </a:t>
            </a:r>
            <a:r>
              <a:rPr lang="en-US" dirty="0"/>
              <a:t> around vehicles </a:t>
            </a:r>
            <a:r>
              <a:rPr lang="en-US" u="sng" dirty="0"/>
              <a:t>in any configuration</a:t>
            </a:r>
            <a:r>
              <a:rPr lang="en-US" dirty="0"/>
              <a:t>, day and night. </a:t>
            </a:r>
            <a:endParaRPr lang="en-US" sz="2400" dirty="0"/>
          </a:p>
          <a:p>
            <a:pPr>
              <a:buFont typeface="Arial"/>
              <a:buChar char="•"/>
            </a:pPr>
            <a:r>
              <a:rPr lang="en-US" dirty="0"/>
              <a:t>This advice applies to family, children, recreational, leisure, walking the dog, jog, bike, etc. Keep in mind the #1 accident investigation statement = “I never saw them.” </a:t>
            </a:r>
          </a:p>
          <a:p>
            <a:pPr>
              <a:buFont typeface="Arial"/>
              <a:buChar char="•"/>
            </a:pPr>
            <a:r>
              <a:rPr lang="en-US" dirty="0"/>
              <a:t>Hydration: early Spring can have warming temps. When hot weather comes = modify diet.</a:t>
            </a:r>
          </a:p>
          <a:p>
            <a:pPr>
              <a:buFont typeface="Arial"/>
              <a:buChar char="•"/>
            </a:pPr>
            <a:r>
              <a:rPr lang="en-US" dirty="0"/>
              <a:t>Ticks, mosquitos, etc. Apply repellant as directed. Check your body for ticks after exposure such as walking in high grass, vegetation, etc. </a:t>
            </a:r>
          </a:p>
          <a:p>
            <a:pPr>
              <a:buFont typeface="Arial"/>
              <a:buChar char="•"/>
            </a:pPr>
            <a:r>
              <a:rPr lang="en-US" dirty="0"/>
              <a:t>Wear light colored clothing. Tuck in cuffs. Cover exposed skin when possible. Ticks attract to CO2 and sweat</a:t>
            </a:r>
          </a:p>
          <a:p>
            <a:pPr>
              <a:buFont typeface="Arial"/>
              <a:buChar char="•"/>
            </a:pPr>
            <a:endParaRPr lang="en-US" dirty="0"/>
          </a:p>
          <a:p>
            <a:pPr>
              <a:buFont typeface="Arial"/>
              <a:buChar char="•"/>
            </a:pPr>
            <a:endParaRPr lang="en-US" dirty="0"/>
          </a:p>
        </p:txBody>
      </p:sp>
      <p:pic>
        <p:nvPicPr>
          <p:cNvPr id="4" name="Picture 3"/>
          <p:cNvPicPr>
            <a:picLocks noChangeAspect="1"/>
          </p:cNvPicPr>
          <p:nvPr/>
        </p:nvPicPr>
        <p:blipFill>
          <a:blip r:embed="rId2"/>
          <a:stretch>
            <a:fillRect/>
          </a:stretch>
        </p:blipFill>
        <p:spPr>
          <a:xfrm>
            <a:off x="8969965" y="536223"/>
            <a:ext cx="2563517" cy="1538110"/>
          </a:xfrm>
          <a:prstGeom prst="rect">
            <a:avLst/>
          </a:prstGeom>
        </p:spPr>
      </p:pic>
    </p:spTree>
    <p:extLst>
      <p:ext uri="{BB962C8B-B14F-4D97-AF65-F5344CB8AC3E}">
        <p14:creationId xmlns:p14="http://schemas.microsoft.com/office/powerpoint/2010/main" val="101290552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5411" y="437444"/>
            <a:ext cx="10926589" cy="1100667"/>
          </a:xfrm>
        </p:spPr>
        <p:txBody>
          <a:bodyPr/>
          <a:lstStyle/>
          <a:p>
            <a:r>
              <a:rPr lang="en-US" b="1" u="sng" dirty="0">
                <a:solidFill>
                  <a:schemeClr val="accent2"/>
                </a:solidFill>
              </a:rPr>
              <a:t>Slip-Trip- Fall Avoidance </a:t>
            </a:r>
            <a:endParaRPr lang="en-US" dirty="0"/>
          </a:p>
        </p:txBody>
      </p:sp>
      <p:sp>
        <p:nvSpPr>
          <p:cNvPr id="3" name="Content Placeholder 2"/>
          <p:cNvSpPr>
            <a:spLocks noGrp="1"/>
          </p:cNvSpPr>
          <p:nvPr>
            <p:ph idx="1"/>
          </p:nvPr>
        </p:nvSpPr>
        <p:spPr>
          <a:xfrm>
            <a:off x="505427" y="2102555"/>
            <a:ext cx="9784080" cy="3922889"/>
          </a:xfrm>
        </p:spPr>
        <p:txBody>
          <a:bodyPr>
            <a:noAutofit/>
          </a:bodyPr>
          <a:lstStyle/>
          <a:p>
            <a:pPr>
              <a:buFont typeface="Arial"/>
              <a:buChar char="•"/>
            </a:pPr>
            <a:r>
              <a:rPr lang="en-US" sz="2000" b="1" u="sng" dirty="0"/>
              <a:t>Footwear </a:t>
            </a:r>
            <a:r>
              <a:rPr lang="en-US" sz="2000" dirty="0"/>
              <a:t>– wear shoes that are suited to job, site &amp; walking conditions; ANSI rated footwear (Redwing) </a:t>
            </a:r>
          </a:p>
          <a:p>
            <a:pPr>
              <a:buFont typeface="Arial"/>
              <a:buChar char="•"/>
            </a:pPr>
            <a:r>
              <a:rPr lang="en-US" sz="2000" b="1" u="sng" dirty="0"/>
              <a:t>Terrain &amp; Surfaces </a:t>
            </a:r>
            <a:r>
              <a:rPr lang="en-US" sz="2000" dirty="0"/>
              <a:t>– slope, granular, vegetative, straw, water, mud, obstructions; ditch lines; trip hazards; etc.</a:t>
            </a:r>
          </a:p>
          <a:p>
            <a:pPr>
              <a:buFont typeface="Arial"/>
              <a:buChar char="•"/>
            </a:pPr>
            <a:r>
              <a:rPr lang="en-US" sz="2000" b="1" u="sng" dirty="0"/>
              <a:t>Balance </a:t>
            </a:r>
            <a:r>
              <a:rPr lang="en-US" sz="2000" dirty="0"/>
              <a:t>– carrying a large or heavy object while walking will affect weight transfer &amp; equilibrium. Wind displacement factor; </a:t>
            </a:r>
          </a:p>
          <a:p>
            <a:pPr>
              <a:buFont typeface="Arial"/>
              <a:buChar char="•"/>
            </a:pPr>
            <a:r>
              <a:rPr lang="en-US" sz="2000" b="1" u="sng" dirty="0"/>
              <a:t>Distractions</a:t>
            </a:r>
            <a:r>
              <a:rPr lang="en-US" sz="2000" dirty="0"/>
              <a:t> – focus on safe navigation; avoid cell phone use when walking, carrying. </a:t>
            </a:r>
          </a:p>
          <a:p>
            <a:pPr>
              <a:buFont typeface="Arial"/>
              <a:buChar char="•"/>
            </a:pPr>
            <a:r>
              <a:rPr lang="en-US" sz="2000" dirty="0"/>
              <a:t>Avoid carrying awkward objects or heavy loads. Break down large or heavy loads when possible for safer handling; get assistance if needed. </a:t>
            </a:r>
          </a:p>
          <a:p>
            <a:pPr>
              <a:buFont typeface="Arial"/>
              <a:buChar char="•"/>
            </a:pPr>
            <a:r>
              <a:rPr lang="en-US" sz="2000" dirty="0"/>
              <a:t>LOOK where you are walking! Adjust gait, balance &amp; stance as needed. </a:t>
            </a:r>
          </a:p>
        </p:txBody>
      </p:sp>
      <p:sp>
        <p:nvSpPr>
          <p:cNvPr id="4" name="Rectangle 3"/>
          <p:cNvSpPr/>
          <p:nvPr/>
        </p:nvSpPr>
        <p:spPr>
          <a:xfrm>
            <a:off x="1368777" y="949446"/>
            <a:ext cx="8875889" cy="369332"/>
          </a:xfrm>
          <a:prstGeom prst="rect">
            <a:avLst/>
          </a:prstGeom>
        </p:spPr>
        <p:txBody>
          <a:bodyPr wrap="square">
            <a:spAutoFit/>
          </a:bodyPr>
          <a:lstStyle/>
          <a:p>
            <a:endParaRPr lang="en-US">
              <a:solidFill>
                <a:schemeClr val="bg1"/>
              </a:solidFill>
            </a:endParaRPr>
          </a:p>
        </p:txBody>
      </p:sp>
    </p:spTree>
    <p:extLst>
      <p:ext uri="{BB962C8B-B14F-4D97-AF65-F5344CB8AC3E}">
        <p14:creationId xmlns:p14="http://schemas.microsoft.com/office/powerpoint/2010/main" val="3415307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074" y="461975"/>
            <a:ext cx="11046791" cy="1087424"/>
          </a:xfrm>
        </p:spPr>
        <p:txBody>
          <a:bodyPr>
            <a:noAutofit/>
          </a:bodyPr>
          <a:lstStyle/>
          <a:p>
            <a:r>
              <a:rPr lang="en-US" b="1" u="sng" dirty="0"/>
              <a:t>Defensive Driving Reminders</a:t>
            </a:r>
            <a:r>
              <a:rPr lang="en-US" b="1" dirty="0"/>
              <a:t> </a:t>
            </a:r>
            <a:endParaRPr lang="en-US" b="1" i="1" dirty="0"/>
          </a:p>
        </p:txBody>
      </p:sp>
      <p:sp>
        <p:nvSpPr>
          <p:cNvPr id="3" name="Content Placeholder 2"/>
          <p:cNvSpPr>
            <a:spLocks noGrp="1"/>
          </p:cNvSpPr>
          <p:nvPr>
            <p:ph idx="1"/>
          </p:nvPr>
        </p:nvSpPr>
        <p:spPr>
          <a:xfrm>
            <a:off x="313267" y="2265680"/>
            <a:ext cx="11633200" cy="4592320"/>
          </a:xfrm>
        </p:spPr>
        <p:txBody>
          <a:bodyPr>
            <a:noAutofit/>
          </a:bodyPr>
          <a:lstStyle/>
          <a:p>
            <a:pPr>
              <a:buFont typeface="Arial"/>
              <a:buChar char="•"/>
            </a:pPr>
            <a:r>
              <a:rPr lang="en-US" sz="2000" b="1" u="sng" dirty="0"/>
              <a:t>Intersections of all types =</a:t>
            </a:r>
            <a:r>
              <a:rPr lang="en-US" sz="2000" dirty="0"/>
              <a:t> high crash frequency. </a:t>
            </a:r>
          </a:p>
          <a:p>
            <a:pPr>
              <a:buFont typeface="Arial"/>
              <a:buChar char="•"/>
            </a:pPr>
            <a:r>
              <a:rPr lang="en-US" sz="2000" b="1" u="sng" dirty="0"/>
              <a:t>Stay well back from vehicle ahead</a:t>
            </a:r>
            <a:r>
              <a:rPr lang="en-US" sz="2000" dirty="0"/>
              <a:t>. Stay in your lane. Use signals; </a:t>
            </a:r>
            <a:r>
              <a:rPr lang="en-US" sz="2000" b="1" dirty="0"/>
              <a:t>NO distractions</a:t>
            </a:r>
            <a:r>
              <a:rPr lang="en-US" sz="2000" dirty="0"/>
              <a:t>. </a:t>
            </a:r>
          </a:p>
          <a:p>
            <a:pPr>
              <a:buFont typeface="Arial"/>
              <a:buChar char="•"/>
            </a:pPr>
            <a:r>
              <a:rPr lang="en-US" sz="2000" dirty="0"/>
              <a:t>Study the characteristics of frequently used intersections &amp; roads. I.e.,: Skid marks, damaged guard rail or street furniture, broken glass, plastic shards in the gutter is a MESSAGE that a location has problems. Extra caution is advised. </a:t>
            </a:r>
          </a:p>
          <a:p>
            <a:pPr>
              <a:buFont typeface="Arial"/>
              <a:buChar char="•"/>
            </a:pPr>
            <a:r>
              <a:rPr lang="en-US" sz="2000" dirty="0"/>
              <a:t>Avoid ‘crowding’ an intersection. Stay back from ‘Stop’ line. Do NOT jump off the line when light turns green. Drivers will commonly try to beat ‘stale yellow’ lights. WAIT until crossing is clear. </a:t>
            </a:r>
          </a:p>
          <a:p>
            <a:pPr>
              <a:buFont typeface="Arial"/>
              <a:buChar char="•"/>
            </a:pPr>
            <a:r>
              <a:rPr lang="en-US" sz="2000" dirty="0"/>
              <a:t>If your vision is BLOCKED for any reason, i.e., a large vehicle next to you, WAIT! Don’t commit to ‘blind’ situation.</a:t>
            </a:r>
          </a:p>
          <a:p>
            <a:pPr>
              <a:buFont typeface="Arial"/>
              <a:buChar char="•"/>
            </a:pPr>
            <a:r>
              <a:rPr lang="en-US" sz="2000" dirty="0"/>
              <a:t>“A paved surface is a </a:t>
            </a:r>
            <a:r>
              <a:rPr lang="en-US" sz="2000" dirty="0" err="1"/>
              <a:t>driveable</a:t>
            </a:r>
            <a:r>
              <a:rPr lang="en-US" sz="2000" dirty="0"/>
              <a:t> surface”; motorists will commonly drift over the edge line; rumble strips do not count as protection; walk/stand in protected areas when possible.</a:t>
            </a:r>
          </a:p>
        </p:txBody>
      </p:sp>
    </p:spTree>
    <p:extLst>
      <p:ext uri="{BB962C8B-B14F-4D97-AF65-F5344CB8AC3E}">
        <p14:creationId xmlns:p14="http://schemas.microsoft.com/office/powerpoint/2010/main" val="310820343"/>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xmlns=""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Banded</Template>
  <TotalTime>2249</TotalTime>
  <Words>520</Words>
  <Application>Microsoft Macintosh PowerPoint</Application>
  <PresentationFormat>Custom</PresentationFormat>
  <Paragraphs>27</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Banded</vt:lpstr>
      <vt:lpstr>PowerPoint Presentation</vt:lpstr>
      <vt:lpstr>“Spring Fever”</vt:lpstr>
      <vt:lpstr>Slip-Trip- Fall Avoidance </vt:lpstr>
      <vt:lpstr>Defensive Driving Reminders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January, 2017 Happy &amp; SAFE New Year!</dc:title>
  <dc:creator>John Meola</dc:creator>
  <cp:lastModifiedBy>Ranger Kidwell-Ross</cp:lastModifiedBy>
  <cp:revision>64</cp:revision>
  <cp:lastPrinted>2017-08-15T19:42:38Z</cp:lastPrinted>
  <dcterms:created xsi:type="dcterms:W3CDTF">2016-12-30T15:05:27Z</dcterms:created>
  <dcterms:modified xsi:type="dcterms:W3CDTF">2021-04-09T20:19:09Z</dcterms:modified>
</cp:coreProperties>
</file>