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4" r:id="rId4"/>
    <p:sldId id="259" r:id="rId5"/>
    <p:sldId id="265" r:id="rId6"/>
    <p:sldId id="266" r:id="rId7"/>
    <p:sldId id="267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7" autoAdjust="0"/>
    <p:restoredTop sz="94660"/>
  </p:normalViewPr>
  <p:slideViewPr>
    <p:cSldViewPr snapToGrid="0">
      <p:cViewPr>
        <p:scale>
          <a:sx n="90" d="100"/>
          <a:sy n="90" d="100"/>
        </p:scale>
        <p:origin x="-120" y="-3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12/14/21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93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12/14/21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2799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5FB63B39-E3F8-49E0-BED4-63FE4BCC1138}" type="datetimeFigureOut">
              <a:rPr lang="en-US" smtClean="0"/>
              <a:t>12/14/21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264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12/14/21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625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FB63B39-E3F8-49E0-BED4-63FE4BCC1138}" type="datetimeFigureOut">
              <a:rPr lang="en-US" smtClean="0"/>
              <a:t>12/14/21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0336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12/14/21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6809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12/14/21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932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12/14/21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797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12/14/21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894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12/14/21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12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12/14/21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670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5FB63B39-E3F8-49E0-BED4-63FE4BCC1138}" type="datetimeFigureOut">
              <a:rPr lang="en-US" smtClean="0"/>
              <a:t>12/14/21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47156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g"/><Relationship Id="rId3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8223" y="3987396"/>
            <a:ext cx="9144000" cy="2927048"/>
          </a:xfrm>
        </p:spPr>
        <p:txBody>
          <a:bodyPr>
            <a:normAutofit/>
          </a:bodyPr>
          <a:lstStyle/>
          <a:p>
            <a:pPr marL="457200" indent="-457200" algn="l">
              <a:buFont typeface="Arial"/>
              <a:buChar char="•"/>
            </a:pPr>
            <a:r>
              <a:rPr lang="en-US" sz="2400" dirty="0"/>
              <a:t>Holiday Safety &amp; Health </a:t>
            </a:r>
          </a:p>
          <a:p>
            <a:pPr marL="457200" indent="-457200" algn="l">
              <a:buFont typeface="Arial"/>
              <a:buChar char="•"/>
            </a:pPr>
            <a:r>
              <a:rPr lang="en-US" sz="2400"/>
              <a:t>OSHA Top Ten List</a:t>
            </a:r>
          </a:p>
          <a:p>
            <a:pPr marL="457200" indent="-457200" algn="l">
              <a:buFont typeface="Arial"/>
              <a:buChar char="•"/>
            </a:pPr>
            <a:r>
              <a:rPr lang="en-US" sz="2400"/>
              <a:t>Cold Weather Dress &amp; PPE</a:t>
            </a:r>
          </a:p>
          <a:p>
            <a:pPr marL="457200" indent="-457200" algn="l">
              <a:buFont typeface="Arial"/>
              <a:buChar char="•"/>
            </a:pPr>
            <a:r>
              <a:rPr lang="en-US" sz="2400"/>
              <a:t>Slip &amp; Fall Avoidance</a:t>
            </a:r>
          </a:p>
          <a:p>
            <a:pPr marL="457200" indent="-457200" algn="l">
              <a:buFont typeface="Arial"/>
              <a:buChar char="•"/>
            </a:pPr>
            <a:r>
              <a:rPr lang="en-US" sz="2400"/>
              <a:t>Vehicle &amp; Driving During the Cold Season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97606" y="2450022"/>
            <a:ext cx="1130773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Black"/>
                <a:cs typeface="Arial Black"/>
              </a:rPr>
              <a:t>December Safety Info</a:t>
            </a:r>
            <a:endParaRPr lang="en-US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 Black"/>
              <a:cs typeface="Arial Black"/>
            </a:endParaRPr>
          </a:p>
        </p:txBody>
      </p:sp>
      <p:pic>
        <p:nvPicPr>
          <p:cNvPr id="2" name="Picture 1" descr="MeolaSafetyMeetingLogo4WSATimmons500w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5443" y="172155"/>
            <a:ext cx="4879623" cy="1781450"/>
          </a:xfrm>
          <a:prstGeom prst="rect">
            <a:avLst/>
          </a:prstGeom>
        </p:spPr>
      </p:pic>
      <p:pic>
        <p:nvPicPr>
          <p:cNvPr id="7" name="Picture 6" descr="AustinWesternWreath2021_250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3277" y="268111"/>
            <a:ext cx="2250722" cy="2250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45699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674" y="413998"/>
            <a:ext cx="11358715" cy="1508760"/>
          </a:xfrm>
        </p:spPr>
        <p:txBody>
          <a:bodyPr>
            <a:normAutofit/>
          </a:bodyPr>
          <a:lstStyle/>
          <a:p>
            <a:pPr algn="ctr"/>
            <a:r>
              <a:rPr lang="en-US" sz="3600" b="1" u="sng" dirty="0">
                <a:solidFill>
                  <a:schemeClr val="accent1"/>
                </a:solidFill>
              </a:rPr>
              <a:t>Happy Holidays!</a:t>
            </a:r>
            <a:endParaRPr lang="en-US" sz="36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4897" y="2750538"/>
            <a:ext cx="11015132" cy="4206240"/>
          </a:xfrm>
        </p:spPr>
        <p:txBody>
          <a:bodyPr>
            <a:normAutofit/>
          </a:bodyPr>
          <a:lstStyle/>
          <a:p>
            <a:pPr>
              <a:buFont typeface="Arial"/>
              <a:buChar char="•"/>
            </a:pPr>
            <a:r>
              <a:rPr lang="en-US"/>
              <a:t>Seasonal change &amp; Holidays cause general increase in stress levels: The antidote is understanding, patience and empathy.</a:t>
            </a:r>
          </a:p>
          <a:p>
            <a:pPr>
              <a:buFont typeface="Arial"/>
              <a:buChar char="•"/>
            </a:pPr>
            <a:r>
              <a:rPr lang="en-US"/>
              <a:t>Remember: Everyone handles stress differently. Always avoid internalizing any issues because extreme cases may induce self-destructive behaviors, substance abuse, etc.</a:t>
            </a:r>
          </a:p>
          <a:p>
            <a:pPr>
              <a:buFont typeface="Arial"/>
              <a:buChar char="•"/>
            </a:pPr>
            <a:r>
              <a:rPr lang="en-US"/>
              <a:t>Recognize and prioritize family and friends, faith, social and recreational activities, and leisure and hobbies during this time of year.</a:t>
            </a:r>
          </a:p>
          <a:p>
            <a:pPr>
              <a:buFont typeface="Arial"/>
              <a:buChar char="•"/>
            </a:pPr>
            <a:r>
              <a:rPr lang="en-US"/>
              <a:t>Because of all else that’s going on, at work there really needs to be a focus on safety. Then, carry that over to family and any domestic issues.</a:t>
            </a:r>
          </a:p>
          <a:p>
            <a:pPr marL="0" indent="0">
              <a:buNone/>
            </a:pPr>
            <a:r>
              <a:rPr lang="en-US"/>
              <a:t> 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31156" y="1373011"/>
            <a:ext cx="1971188" cy="1477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29055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7411" y="451555"/>
            <a:ext cx="10926589" cy="1100667"/>
          </a:xfrm>
        </p:spPr>
        <p:txBody>
          <a:bodyPr>
            <a:normAutofit/>
          </a:bodyPr>
          <a:lstStyle/>
          <a:p>
            <a:r>
              <a:rPr lang="en-US" b="1" u="sng" dirty="0"/>
              <a:t>OSHA’s Top Ten List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5427" y="2102555"/>
            <a:ext cx="9784080" cy="3922889"/>
          </a:xfrm>
        </p:spPr>
        <p:txBody>
          <a:bodyPr>
            <a:noAutofit/>
          </a:bodyPr>
          <a:lstStyle/>
          <a:p>
            <a:endParaRPr lang="en-US" sz="1800"/>
          </a:p>
          <a:p>
            <a:pPr>
              <a:buFont typeface="Arial"/>
              <a:buChar char="•"/>
            </a:pPr>
            <a:r>
              <a:rPr lang="en-US" sz="1800" b="1"/>
              <a:t>Annual publication list of Top Ten no-no’s and uh-oh’s include:</a:t>
            </a:r>
          </a:p>
          <a:p>
            <a:pPr>
              <a:buFont typeface="Arial"/>
              <a:buChar char="•"/>
            </a:pPr>
            <a:r>
              <a:rPr lang="en-US" sz="1800" b="1"/>
              <a:t>Haz Com; MachineGuarding ;PPE; Fall Protection; LOTO; BBP; Ladders &amp; Scaffolds, defective electric cords and a few others.</a:t>
            </a:r>
          </a:p>
          <a:p>
            <a:pPr>
              <a:buFont typeface="Arial"/>
              <a:buChar char="•"/>
            </a:pPr>
            <a:r>
              <a:rPr lang="en-US" sz="1800" b="1"/>
              <a:t>Remember: OSHA has NO defensive driving or fleet safety requirement and @ 40% of all occupational fatals are transportation-related. (•Another 10% are homicide, suicide, overdose while at work.)</a:t>
            </a:r>
          </a:p>
          <a:p>
            <a:pPr>
              <a:buFont typeface="Arial"/>
              <a:buChar char="•"/>
            </a:pPr>
            <a:r>
              <a:rPr lang="en-US" sz="1800" b="1"/>
              <a:t>Covid doesn’t help, since it creates stress. Do whatever is possible to reduce workplace stress!</a:t>
            </a:r>
          </a:p>
          <a:p>
            <a:pPr>
              <a:buFont typeface="Arial"/>
              <a:buChar char="•"/>
            </a:pPr>
            <a:endParaRPr lang="en-US" sz="1800" b="1"/>
          </a:p>
          <a:p>
            <a:pPr>
              <a:buFont typeface="Arial"/>
              <a:buChar char="•"/>
            </a:pPr>
            <a:endParaRPr lang="en-US" sz="1800" b="1"/>
          </a:p>
          <a:p>
            <a:pPr>
              <a:buFont typeface="Arial"/>
              <a:buChar char="•"/>
            </a:pPr>
            <a:endParaRPr lang="en-US" sz="1800" b="1"/>
          </a:p>
        </p:txBody>
      </p:sp>
      <p:sp>
        <p:nvSpPr>
          <p:cNvPr id="4" name="Rectangle 3"/>
          <p:cNvSpPr/>
          <p:nvPr/>
        </p:nvSpPr>
        <p:spPr>
          <a:xfrm>
            <a:off x="1368777" y="949446"/>
            <a:ext cx="887588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31667" y="253999"/>
            <a:ext cx="3530993" cy="1992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53074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22260" y="461975"/>
            <a:ext cx="11046791" cy="1087424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>
                <a:solidFill>
                  <a:schemeClr val="accent6">
                    <a:lumMod val="50000"/>
                  </a:schemeClr>
                </a:solidFill>
              </a:rPr>
              <a:t>Cold Weather Dress Tips &amp; Reminders</a:t>
            </a:r>
            <a:endParaRPr lang="en-US" sz="36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2156" y="2011680"/>
            <a:ext cx="11633200" cy="5834097"/>
          </a:xfrm>
        </p:spPr>
        <p:txBody>
          <a:bodyPr>
            <a:noAutofit/>
          </a:bodyPr>
          <a:lstStyle/>
          <a:p>
            <a:pPr>
              <a:buFont typeface="Arial"/>
              <a:buChar char="•"/>
            </a:pPr>
            <a:endParaRPr lang="en-US" sz="2000"/>
          </a:p>
          <a:p>
            <a:pPr>
              <a:buFont typeface="Arial"/>
              <a:buChar char="•"/>
            </a:pPr>
            <a:r>
              <a:rPr lang="en-US" sz="2000"/>
              <a:t>Dress in layers. Warm air is trapped between layers &amp; insulates. This also allows easy adjustment when temps rise during the day.</a:t>
            </a:r>
          </a:p>
          <a:p>
            <a:pPr>
              <a:buFont typeface="Arial"/>
              <a:buChar char="•"/>
            </a:pPr>
            <a:r>
              <a:rPr lang="en-US" sz="2000"/>
              <a:t>New engineered garments offer enhanced properties. These include gloves, socks &amp; footwear, head &amp; neck covering; helmet liners; Bibs; oversize High Viz vests</a:t>
            </a:r>
          </a:p>
          <a:p>
            <a:pPr>
              <a:buFont typeface="Arial"/>
              <a:buChar char="•"/>
            </a:pPr>
            <a:r>
              <a:rPr lang="en-US" sz="2000"/>
              <a:t>Avoid standing directly on cold hard surfaces; be mindful of wet boots; foot care = dry.</a:t>
            </a:r>
          </a:p>
          <a:p>
            <a:pPr>
              <a:buFont typeface="Arial"/>
              <a:buChar char="•"/>
            </a:pPr>
            <a:r>
              <a:rPr lang="en-US" sz="2000"/>
              <a:t>No hoodies while driving. Avoid bulky outer garment when driving. </a:t>
            </a:r>
          </a:p>
          <a:p>
            <a:pPr>
              <a:buFont typeface="Arial"/>
              <a:buChar char="•"/>
            </a:pPr>
            <a:r>
              <a:rPr lang="en-US" sz="2000"/>
              <a:t>Hand &amp; skin cream and moisturizer can help. </a:t>
            </a:r>
          </a:p>
          <a:p>
            <a:pPr>
              <a:buFont typeface="Arial"/>
              <a:buChar char="•"/>
            </a:pPr>
            <a:r>
              <a:rPr lang="en-US" sz="2000"/>
              <a:t>Wear eye protection &amp; masks to minimize direct cold air exposure.</a:t>
            </a:r>
          </a:p>
        </p:txBody>
      </p:sp>
    </p:spTree>
    <p:extLst>
      <p:ext uri="{BB962C8B-B14F-4D97-AF65-F5344CB8AC3E}">
        <p14:creationId xmlns:p14="http://schemas.microsoft.com/office/powerpoint/2010/main" val="3108203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22260" y="461975"/>
            <a:ext cx="9762593" cy="1087424"/>
          </a:xfrm>
        </p:spPr>
        <p:txBody>
          <a:bodyPr>
            <a:noAutofit/>
          </a:bodyPr>
          <a:lstStyle/>
          <a:p>
            <a:pPr algn="ctr"/>
            <a:r>
              <a:rPr lang="en-US" sz="3600"/>
              <a:t>Slip &amp; Fall Avoidance</a:t>
            </a:r>
            <a:endParaRPr lang="en-US" sz="36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6823" y="1856459"/>
            <a:ext cx="11633200" cy="4592320"/>
          </a:xfrm>
        </p:spPr>
        <p:txBody>
          <a:bodyPr>
            <a:noAutofit/>
          </a:bodyPr>
          <a:lstStyle/>
          <a:p>
            <a:pPr>
              <a:buFont typeface="Arial"/>
              <a:buChar char="•"/>
            </a:pPr>
            <a:r>
              <a:rPr lang="en-US" sz="2000"/>
              <a:t>Walking is largely a subconscious reflex, so add FOCUS in any compromising situations: uneven surface conditions, changes in elevation, transition areas, ditch lines, fences, bridges and abutments, etc. </a:t>
            </a:r>
          </a:p>
          <a:p>
            <a:pPr>
              <a:buFont typeface="Arial"/>
              <a:buChar char="•"/>
            </a:pPr>
            <a:r>
              <a:rPr lang="en-US" sz="2000"/>
              <a:t>Use correct footwear, body posture, weight transfer, stabilizer elements, etc. Use some kind of ‘crutch’ or brace as needed.</a:t>
            </a:r>
          </a:p>
          <a:p>
            <a:pPr>
              <a:buFont typeface="Arial"/>
              <a:buChar char="•"/>
            </a:pPr>
            <a:r>
              <a:rPr lang="en-US" sz="2000"/>
              <a:t>Plan, protect, anticipate and provide for the unexpected. </a:t>
            </a:r>
          </a:p>
        </p:txBody>
      </p:sp>
    </p:spTree>
    <p:extLst>
      <p:ext uri="{BB962C8B-B14F-4D97-AF65-F5344CB8AC3E}">
        <p14:creationId xmlns:p14="http://schemas.microsoft.com/office/powerpoint/2010/main" val="3816247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296" y="405531"/>
            <a:ext cx="11822815" cy="1087424"/>
          </a:xfrm>
        </p:spPr>
        <p:txBody>
          <a:bodyPr>
            <a:noAutofit/>
          </a:bodyPr>
          <a:lstStyle/>
          <a:p>
            <a:pPr algn="ctr"/>
            <a:r>
              <a:rPr lang="en-US" sz="3600"/>
              <a:t>Defensive Driving in Winter</a:t>
            </a:r>
            <a:endParaRPr lang="en-US" sz="36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6823" y="1856459"/>
            <a:ext cx="11633200" cy="4592320"/>
          </a:xfrm>
        </p:spPr>
        <p:txBody>
          <a:bodyPr>
            <a:noAutofit/>
          </a:bodyPr>
          <a:lstStyle/>
          <a:p>
            <a:pPr>
              <a:buFont typeface="Arial"/>
              <a:buChar char="•"/>
            </a:pPr>
            <a:r>
              <a:rPr lang="en-US" sz="2000"/>
              <a:t>Don’t ‘push it’. Allow sufficient time for the journey or task. You cannot make up time with an accelerator.</a:t>
            </a:r>
          </a:p>
          <a:p>
            <a:pPr>
              <a:buFont typeface="Arial"/>
              <a:buChar char="•"/>
            </a:pPr>
            <a:r>
              <a:rPr lang="en-US" sz="2000"/>
              <a:t>Early morning transit: YOU should be an expert on this by now. Geography, dewpoint, infrastructure, etc. create a complex equation of freeze/thaw.</a:t>
            </a:r>
          </a:p>
          <a:p>
            <a:pPr>
              <a:buFont typeface="Arial"/>
              <a:buChar char="•"/>
            </a:pPr>
            <a:r>
              <a:rPr lang="en-US" sz="2000"/>
              <a:t>Highway drainage characteristics may vary with age of roadway and other factors. Snow &amp; slush pile runoff may create ice sheet. Moderate your speed given the road conditions!</a:t>
            </a:r>
          </a:p>
          <a:p>
            <a:pPr>
              <a:buFont typeface="Arial"/>
              <a:buChar char="•"/>
            </a:pPr>
            <a:r>
              <a:rPr lang="en-US" sz="2000"/>
              <a:t>Carry spare washer fluid. It may become scarce if weather turns. </a:t>
            </a:r>
          </a:p>
          <a:p>
            <a:pPr>
              <a:buFont typeface="Arial"/>
              <a:buChar char="•"/>
            </a:pPr>
            <a:r>
              <a:rPr lang="en-US" sz="2000"/>
              <a:t>Weight in vehicle – suited to season &amp; route; remember: an ‘empty’ vehicle is less stable</a:t>
            </a:r>
          </a:p>
          <a:p>
            <a:pPr>
              <a:buFont typeface="Arial"/>
              <a:buChar char="•"/>
            </a:pPr>
            <a:r>
              <a:rPr lang="en-US" sz="2000"/>
              <a:t>Everything else: glare conditions; deer &amp; animal hazards; high vis apparel; defensive parking &amp; positioning; backing safety; having a spotter when needed, etc., etc., and etc.!</a:t>
            </a:r>
          </a:p>
          <a:p>
            <a:pPr>
              <a:buFont typeface="Arial"/>
              <a:buChar char="•"/>
            </a:pPr>
            <a:r>
              <a:rPr lang="en-US" sz="2000"/>
              <a:t>Take what you’ve learned home with you. Protect your families, teach your children in order to keep your loved ones safe.</a:t>
            </a:r>
          </a:p>
        </p:txBody>
      </p:sp>
    </p:spTree>
    <p:extLst>
      <p:ext uri="{BB962C8B-B14F-4D97-AF65-F5344CB8AC3E}">
        <p14:creationId xmlns:p14="http://schemas.microsoft.com/office/powerpoint/2010/main" val="37825003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296" y="405531"/>
            <a:ext cx="11822815" cy="1087424"/>
          </a:xfrm>
        </p:spPr>
        <p:txBody>
          <a:bodyPr>
            <a:noAutofit/>
          </a:bodyPr>
          <a:lstStyle/>
          <a:p>
            <a:pPr algn="ctr"/>
            <a:r>
              <a:rPr lang="en-US" sz="3600"/>
              <a:t>Slip and fall avoidance</a:t>
            </a:r>
            <a:endParaRPr lang="en-US" sz="36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6823" y="1856459"/>
            <a:ext cx="11633200" cy="4592320"/>
          </a:xfrm>
        </p:spPr>
        <p:txBody>
          <a:bodyPr>
            <a:noAutofit/>
          </a:bodyPr>
          <a:lstStyle/>
          <a:p>
            <a:pPr>
              <a:buFont typeface="Arial"/>
              <a:buChar char="•"/>
            </a:pPr>
            <a:r>
              <a:rPr lang="en-US" sz="2000" b="1"/>
              <a:t>Check your footwear. Worn edges – soles &amp; heels – have less ‘grip’. On compromised surfaces, this can lead to SLIP, loss of balance. </a:t>
            </a:r>
            <a:endParaRPr lang="en-US" sz="2000"/>
          </a:p>
          <a:p>
            <a:pPr>
              <a:buFont typeface="Arial"/>
              <a:buChar char="•"/>
            </a:pPr>
            <a:r>
              <a:rPr lang="en-US" sz="2000" b="1"/>
              <a:t>Use the proper type of boot for site &amp; weather conditions. High top lace-up for best lower leg and foot stability. </a:t>
            </a:r>
            <a:endParaRPr lang="en-US" sz="2000"/>
          </a:p>
          <a:p>
            <a:pPr>
              <a:buFont typeface="Arial"/>
              <a:buChar char="•"/>
            </a:pPr>
            <a:r>
              <a:rPr lang="en-US" sz="2000" b="1"/>
              <a:t>Be aware of upper body weight, positioning, balance, equilibrium, on uneven surface, slope, crossing ditch line, etc. </a:t>
            </a:r>
            <a:endParaRPr lang="en-US" sz="2000"/>
          </a:p>
          <a:p>
            <a:pPr>
              <a:buFont typeface="Arial"/>
              <a:buChar char="•"/>
            </a:pPr>
            <a:r>
              <a:rPr lang="en-US" sz="2000" b="1"/>
              <a:t>Use appropriate caution when carrying heavy or awkward loads on uneven terrain. </a:t>
            </a:r>
            <a:endParaRPr lang="en-US" sz="2000"/>
          </a:p>
          <a:p>
            <a:pPr>
              <a:buFont typeface="Arial"/>
              <a:buChar char="•"/>
            </a:pPr>
            <a:r>
              <a:rPr lang="en-US" sz="2000" b="1"/>
              <a:t>When possible, break a load down to smaller units. Or get some help. Or reconfigure the activity. DO NOT PUSH IT! </a:t>
            </a:r>
            <a:endParaRPr lang="en-US" sz="2000"/>
          </a:p>
          <a:p>
            <a:pPr>
              <a:buFont typeface="Arial"/>
              <a:buChar char="•"/>
            </a:pPr>
            <a:r>
              <a:rPr lang="en-US" sz="2000" b="1"/>
              <a:t>Soft tissue injury – i.e., strain, sprain, pinched nerve, etc. is avoidable. </a:t>
            </a:r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40617442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Banded">
      <a:maj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Banded" id="{98DFF888-2449-4D28-977C-6306C017633E}" vid="{9792607F-9579-4224-82FF-9C88C3E1E53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Banded</Template>
  <TotalTime>5242</TotalTime>
  <Words>757</Words>
  <Application>Microsoft Macintosh PowerPoint</Application>
  <PresentationFormat>Custom</PresentationFormat>
  <Paragraphs>46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Banded</vt:lpstr>
      <vt:lpstr>PowerPoint Presentation</vt:lpstr>
      <vt:lpstr>Happy Holidays!</vt:lpstr>
      <vt:lpstr>OSHA’s Top Ten List</vt:lpstr>
      <vt:lpstr>Cold Weather Dress Tips &amp; Reminders</vt:lpstr>
      <vt:lpstr>Slip &amp; Fall Avoidance</vt:lpstr>
      <vt:lpstr>Defensive Driving in Winter</vt:lpstr>
      <vt:lpstr>Slip and fall avoidance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January, 2017 Happy &amp; SAFE New Year!</dc:title>
  <dc:creator>John Meola</dc:creator>
  <cp:lastModifiedBy>Ranger Kidwell-Ross</cp:lastModifiedBy>
  <cp:revision>85</cp:revision>
  <cp:lastPrinted>2017-08-15T19:42:38Z</cp:lastPrinted>
  <dcterms:created xsi:type="dcterms:W3CDTF">2016-12-30T15:05:27Z</dcterms:created>
  <dcterms:modified xsi:type="dcterms:W3CDTF">2021-12-14T20:14:46Z</dcterms:modified>
</cp:coreProperties>
</file>