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152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3/14/21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hyperlink" Target="http://english.stackexchange.com/questions/143656/does-english-have-a-name-for-padded-insulated-trousers-worn-over-your-regular-t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s://www.geeksvgs.com/id/20204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https://www.pikist.com/free-photo-sskj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geoftheref/15017021247" TargetMode="External"/><Relationship Id="rId4" Type="http://schemas.openxmlformats.org/officeDocument/2006/relationships/image" Target="../media/image7.JPG"/><Relationship Id="rId5" Type="http://schemas.openxmlformats.org/officeDocument/2006/relationships/hyperlink" Target="https://www.puntosicuro.it/sicurezza-sul-lavoro-C-1/tipologie-di-contenuto-C-6/comportamenti-sicuri-bbs-C-69/near-miss-reporting-l-approccio-comportamentale-migliora-il-processo-AR-19380/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3973285"/>
            <a:ext cx="9144000" cy="2927048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Winter Weather Safety Precautions </a:t>
            </a:r>
          </a:p>
          <a:p>
            <a:pPr algn="l"/>
            <a:r>
              <a:rPr lang="en-US" sz="2400" dirty="0"/>
              <a:t>5 Keys of Defensive Driving</a:t>
            </a:r>
          </a:p>
          <a:p>
            <a:pPr algn="l"/>
            <a:r>
              <a:rPr lang="en-US" sz="2400" dirty="0"/>
              <a:t>Hand &amp; Finger Injury Prevention</a:t>
            </a:r>
          </a:p>
          <a:p>
            <a:pPr algn="l"/>
            <a:r>
              <a:rPr lang="en-US" sz="2400" dirty="0"/>
              <a:t>Reminder to do Close Call &amp; Near Miss Reporting</a:t>
            </a:r>
          </a:p>
          <a:p>
            <a:pPr algn="l"/>
            <a:r>
              <a:rPr lang="en-US" sz="2400" dirty="0"/>
              <a:t>General Advisory Ideas re: Towing &amp; Loading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February 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174109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/>
              <a:t>Winter Weather Safety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342" y="2110457"/>
            <a:ext cx="11015132" cy="420624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600" dirty="0"/>
              <a:t>Days are lengthening; @ 2 minutes per day</a:t>
            </a:r>
          </a:p>
          <a:p>
            <a:pPr>
              <a:buFont typeface="Arial"/>
              <a:buChar char="•"/>
            </a:pPr>
            <a:r>
              <a:rPr lang="en-US" sz="1600" b="1" u="sng" dirty="0"/>
              <a:t>Sunlight Glare hazard </a:t>
            </a:r>
            <a:r>
              <a:rPr lang="en-US" sz="1600" dirty="0"/>
              <a:t>will persist early to mid-morning</a:t>
            </a:r>
          </a:p>
          <a:p>
            <a:pPr>
              <a:buFont typeface="Arial"/>
              <a:buChar char="•"/>
            </a:pPr>
            <a:r>
              <a:rPr lang="en-US" sz="1600" dirty="0"/>
              <a:t>Early morning road icing hazard; bridge decks can freeze overnight</a:t>
            </a:r>
          </a:p>
          <a:p>
            <a:pPr>
              <a:buFont typeface="Arial"/>
              <a:buChar char="•"/>
            </a:pPr>
            <a:r>
              <a:rPr lang="en-US" sz="1600" dirty="0"/>
              <a:t>Dress in multiple light layers: i.e., thermals, bibs or coveralls; </a:t>
            </a:r>
          </a:p>
          <a:p>
            <a:pPr>
              <a:buFont typeface="Arial"/>
              <a:buChar char="•"/>
            </a:pPr>
            <a:r>
              <a:rPr lang="en-US" sz="1600" b="1" u="sng" dirty="0"/>
              <a:t>No hoodies while driving </a:t>
            </a:r>
            <a:r>
              <a:rPr lang="en-US" sz="1600" dirty="0"/>
              <a:t>or under hard hat</a:t>
            </a:r>
          </a:p>
          <a:p>
            <a:pPr>
              <a:buFont typeface="Arial"/>
              <a:buChar char="•"/>
            </a:pPr>
            <a:r>
              <a:rPr lang="en-US" sz="1600" dirty="0"/>
              <a:t>Maintain hydration; use hand /skin crème; </a:t>
            </a:r>
            <a:r>
              <a:rPr lang="en-US" sz="1600" u="sng" dirty="0"/>
              <a:t>face covering </a:t>
            </a:r>
            <a:r>
              <a:rPr lang="en-US" sz="1600" dirty="0"/>
              <a:t>helps minimize respiratory tract dryness from cold air; </a:t>
            </a:r>
          </a:p>
          <a:p>
            <a:pPr>
              <a:buFont typeface="Arial"/>
              <a:buChar char="•"/>
            </a:pPr>
            <a:r>
              <a:rPr lang="en-US" sz="1600" u="sng" dirty="0"/>
              <a:t>Headwear</a:t>
            </a:r>
            <a:r>
              <a:rPr lang="en-US" sz="1600" dirty="0"/>
              <a:t> selection can make a big difference; most heat loss is from neck and head. </a:t>
            </a:r>
          </a:p>
          <a:p>
            <a:pPr>
              <a:buFont typeface="Arial"/>
              <a:buChar char="•"/>
            </a:pPr>
            <a:r>
              <a:rPr lang="en-US" sz="1600" dirty="0"/>
              <a:t>Helmet liner &amp; hard hat = good protective assembly in cold &amp; wind</a:t>
            </a:r>
          </a:p>
          <a:p>
            <a:pPr>
              <a:buFont typeface="Arial"/>
              <a:buChar char="•"/>
            </a:pPr>
            <a:r>
              <a:rPr lang="en-US" sz="1600" dirty="0"/>
              <a:t>Glove selection depends on protective factor such as ANSI Cut Level, impact resistance; surface &amp; grip material; tool use, dexterity, etc. </a:t>
            </a:r>
          </a:p>
          <a:p>
            <a:pPr>
              <a:buFont typeface="Arial"/>
              <a:buChar char="•"/>
            </a:pPr>
            <a:r>
              <a:rPr lang="en-US" sz="1600" b="1" u="sng" dirty="0"/>
              <a:t>High visibility outer garment </a:t>
            </a:r>
            <a:r>
              <a:rPr lang="en-US" sz="1600" dirty="0"/>
              <a:t>is recommended for practically all ‘Boots-on-the-ground’ exposures, in all environments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A83E2CCD-2DB0-4E25-A2D8-AB6E36E16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10159938" y="479654"/>
            <a:ext cx="1411236" cy="2822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300" y="564445"/>
            <a:ext cx="10926589" cy="1100667"/>
          </a:xfrm>
        </p:spPr>
        <p:txBody>
          <a:bodyPr/>
          <a:lstStyle/>
          <a:p>
            <a:r>
              <a:rPr lang="en-US" b="1" u="sng" dirty="0">
                <a:solidFill>
                  <a:schemeClr val="accent1"/>
                </a:solidFill>
              </a:rPr>
              <a:t>5 Keys of Defensive Driving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427" y="1890890"/>
            <a:ext cx="9784080" cy="392288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chemeClr val="accent1"/>
                </a:solidFill>
              </a:rPr>
              <a:t>‘Aim high’ in steering </a:t>
            </a:r>
            <a:r>
              <a:rPr lang="en-US" sz="1800" dirty="0"/>
              <a:t>– look well ahead; ‘15 seconds’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chemeClr val="accent1"/>
                </a:solidFill>
              </a:rPr>
              <a:t>Get the Big Picture </a:t>
            </a:r>
            <a:r>
              <a:rPr lang="en-US" sz="1800" dirty="0"/>
              <a:t>– front, back &amp; sides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chemeClr val="accent1"/>
                </a:solidFill>
              </a:rPr>
              <a:t>Keep your eyes moving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chemeClr val="accent1"/>
                </a:solidFill>
              </a:rPr>
              <a:t>Make sure other drivers ‘see’ you</a:t>
            </a:r>
            <a:r>
              <a:rPr lang="en-US" sz="1800" dirty="0"/>
              <a:t> – avoid blind spots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chemeClr val="accent1"/>
                </a:solidFill>
              </a:rPr>
              <a:t>Always leave yourself an ‘Out’.</a:t>
            </a:r>
            <a:r>
              <a:rPr lang="en-US" sz="1800" dirty="0"/>
              <a:t> Avoid being compressed in traffic; stay well clear of trucks. </a:t>
            </a:r>
          </a:p>
          <a:p>
            <a:pPr>
              <a:buFont typeface="Arial"/>
              <a:buChar char="•"/>
            </a:pPr>
            <a:r>
              <a:rPr lang="en-US" sz="1800" dirty="0"/>
              <a:t>Maintain @ </a:t>
            </a:r>
            <a:r>
              <a:rPr lang="en-US" sz="1800" b="1" u="sng" dirty="0"/>
              <a:t>4 second following distance </a:t>
            </a:r>
            <a:r>
              <a:rPr lang="en-US" sz="1800" dirty="0"/>
              <a:t>at all speeds. </a:t>
            </a:r>
          </a:p>
          <a:p>
            <a:pPr>
              <a:buFont typeface="Arial"/>
              <a:buChar char="•"/>
            </a:pPr>
            <a:r>
              <a:rPr lang="en-US" sz="1800" dirty="0"/>
              <a:t>Practice good ‘lane discipline.’ Not doing so is one of the leading causes of Road Rage; emphasize proper use of signals.  </a:t>
            </a:r>
          </a:p>
          <a:p>
            <a:pPr>
              <a:buFont typeface="Arial"/>
              <a:buChar char="•"/>
            </a:pPr>
            <a:r>
              <a:rPr lang="en-US" sz="1800" dirty="0"/>
              <a:t>Intersections of all types — including parking lots — have the highest crash frequency </a:t>
            </a:r>
          </a:p>
          <a:p>
            <a:pPr>
              <a:buFont typeface="Arial"/>
              <a:buChar char="•"/>
            </a:pPr>
            <a:r>
              <a:rPr lang="en-US" sz="1800" dirty="0"/>
              <a:t># 1 cause of crash = following too closely; #2 = backing into something. </a:t>
            </a:r>
          </a:p>
          <a:p>
            <a:pPr>
              <a:buFont typeface="Arial"/>
              <a:buChar char="•"/>
            </a:pPr>
            <a:r>
              <a:rPr lang="en-US" sz="1800" dirty="0"/>
              <a:t>Early AM start-out: let vehicle warm up, run defroster while you clean glass &amp; mirrors. </a:t>
            </a:r>
          </a:p>
          <a:p>
            <a:pPr>
              <a:buFont typeface="Arial"/>
              <a:buChar char="•"/>
            </a:pPr>
            <a:r>
              <a:rPr lang="en-US" sz="1800" dirty="0"/>
              <a:t>If snow/ice accumulates on roof or hood, try to remove as much as possible pre-trip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6" name="Picture 5" descr="A picture containing text, sign, outdoor, traffic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C70CDD35-D578-458C-8325-CB7FA7C872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8952603" y="859201"/>
            <a:ext cx="2555905" cy="152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chemeClr val="accent1"/>
                </a:solidFill>
              </a:rPr>
              <a:t>ElimiNate Hand &amp; Finger ‘Owies’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1680"/>
            <a:ext cx="11633200" cy="4592320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This is a common daily exposure in field operations. </a:t>
            </a:r>
          </a:p>
          <a:p>
            <a:pPr>
              <a:buFont typeface="Arial"/>
              <a:buChar char="•"/>
            </a:pPr>
            <a:r>
              <a:rPr lang="en-US" sz="2000" dirty="0"/>
              <a:t>Risks include: Pinch points, sharp edges, irregular shapes, awkward hand and finger positioning, bare skin contact, hidden hazards, moving parts, etc.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Assess your activity for hand hazards</a:t>
            </a:r>
            <a:r>
              <a:rPr lang="en-US" sz="2000" dirty="0"/>
              <a:t>: impalement, puncture, laceration, crush, impact, hot/cold, hand and arm FORCE; hammer or tool use; etc.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chemeClr val="accent2"/>
                </a:solidFill>
              </a:rPr>
              <a:t>Glove type</a:t>
            </a:r>
            <a:r>
              <a:rPr lang="en-US" sz="2000" dirty="0"/>
              <a:t> &amp; protective factor should be matched to the exposure.</a:t>
            </a:r>
          </a:p>
          <a:p>
            <a:pPr>
              <a:buFont typeface="Arial"/>
              <a:buChar char="•"/>
            </a:pPr>
            <a:r>
              <a:rPr lang="en-US" sz="2000" dirty="0"/>
              <a:t>Use C Clamp, vise-grip, etc. to hold while hammering, NOT fingers.</a:t>
            </a:r>
          </a:p>
          <a:p>
            <a:pPr>
              <a:buFont typeface="Arial"/>
              <a:buChar char="•"/>
            </a:pPr>
            <a:r>
              <a:rPr lang="en-US" sz="2000" dirty="0"/>
              <a:t>Remember that cold temps will affect dexterity. </a:t>
            </a:r>
          </a:p>
          <a:p>
            <a:pPr>
              <a:buFont typeface="Arial"/>
              <a:buChar char="•"/>
            </a:pPr>
            <a:r>
              <a:rPr lang="en-US" sz="2000" dirty="0"/>
              <a:t>You may need more than ONE TYPE of glove on some exterior projects</a:t>
            </a:r>
          </a:p>
          <a:p>
            <a:pPr>
              <a:buFont typeface="Arial"/>
              <a:buChar char="•"/>
            </a:pPr>
            <a:endParaRPr lang="en-US" sz="2000" dirty="0"/>
          </a:p>
        </p:txBody>
      </p:sp>
      <p:pic>
        <p:nvPicPr>
          <p:cNvPr id="4" name="Picture 3" descr="A picture containing X-ray film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E0ED5A90-297D-45D6-AEFC-DC969D874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3"/>
              </a:ext>
            </a:extLst>
          </a:blip>
          <a:stretch>
            <a:fillRect/>
          </a:stretch>
        </p:blipFill>
        <p:spPr>
          <a:xfrm>
            <a:off x="8633028" y="3681349"/>
            <a:ext cx="2243247" cy="299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498259" cy="1087424"/>
          </a:xfrm>
        </p:spPr>
        <p:txBody>
          <a:bodyPr>
            <a:noAutofit/>
          </a:bodyPr>
          <a:lstStyle/>
          <a:p>
            <a:pPr algn="ctr"/>
            <a:r>
              <a:rPr lang="en-US" sz="3200" b="1" u="sng" dirty="0">
                <a:solidFill>
                  <a:schemeClr val="bg2">
                    <a:lumMod val="75000"/>
                  </a:schemeClr>
                </a:solidFill>
              </a:rPr>
              <a:t>REMEMBER: DO Close Call &amp; Near Miss Reporting</a:t>
            </a:r>
            <a:endParaRPr lang="en-US" sz="3200" b="1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377" y="2886569"/>
            <a:ext cx="11633200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1400" dirty="0"/>
              <a:t>Driving, especially backing</a:t>
            </a:r>
          </a:p>
          <a:p>
            <a:pPr>
              <a:buFont typeface="Arial"/>
              <a:buChar char="•"/>
            </a:pPr>
            <a:r>
              <a:rPr lang="en-US" sz="1400" dirty="0"/>
              <a:t>slip &amp; fall</a:t>
            </a:r>
          </a:p>
          <a:p>
            <a:pPr>
              <a:buFont typeface="Arial"/>
              <a:buChar char="•"/>
            </a:pPr>
            <a:r>
              <a:rPr lang="en-US" sz="1400" dirty="0"/>
              <a:t>materials handling</a:t>
            </a:r>
          </a:p>
          <a:p>
            <a:pPr>
              <a:buFont typeface="Arial"/>
              <a:buChar char="•"/>
            </a:pPr>
            <a:r>
              <a:rPr lang="en-US" sz="1400" dirty="0"/>
              <a:t>tool use</a:t>
            </a:r>
          </a:p>
          <a:p>
            <a:pPr>
              <a:buFont typeface="Arial"/>
              <a:buChar char="•"/>
            </a:pPr>
            <a:r>
              <a:rPr lang="en-US" sz="1400" dirty="0"/>
              <a:t>interactions with other contractors</a:t>
            </a:r>
          </a:p>
          <a:p>
            <a:pPr>
              <a:buFont typeface="Arial"/>
              <a:buChar char="•"/>
            </a:pPr>
            <a:r>
              <a:rPr lang="en-US" sz="1400" dirty="0"/>
              <a:t>tree and vegetation issues</a:t>
            </a:r>
          </a:p>
          <a:p>
            <a:pPr>
              <a:buFont typeface="Arial"/>
              <a:buChar char="•"/>
            </a:pPr>
            <a:r>
              <a:rPr lang="en-US" sz="1400" dirty="0"/>
              <a:t>Environmental, including weather</a:t>
            </a:r>
          </a:p>
          <a:p>
            <a:pPr>
              <a:buFont typeface="Arial"/>
              <a:buChar char="•"/>
            </a:pPr>
            <a:r>
              <a:rPr lang="en-US" sz="1400" dirty="0"/>
              <a:t>PPE ideas or current insufficiencies</a:t>
            </a:r>
          </a:p>
          <a:p>
            <a:pPr>
              <a:buFont typeface="Arial"/>
              <a:buChar char="•"/>
            </a:pPr>
            <a:r>
              <a:rPr lang="en-US" sz="1400" dirty="0"/>
              <a:t>Ladders</a:t>
            </a:r>
          </a:p>
          <a:p>
            <a:pPr>
              <a:buFont typeface="Arial"/>
              <a:buChar char="•"/>
            </a:pPr>
            <a:r>
              <a:rPr lang="en-US" sz="1400" dirty="0"/>
              <a:t>Anything else out of the ordinary that occurs</a:t>
            </a:r>
          </a:p>
          <a:p>
            <a:pPr>
              <a:buFont typeface="Arial"/>
              <a:buChar char="•"/>
            </a:pPr>
            <a:endParaRPr lang="en-US" sz="1400" dirty="0"/>
          </a:p>
          <a:p>
            <a:pPr>
              <a:buFont typeface="Arial"/>
              <a:buChar char="•"/>
            </a:pPr>
            <a:endParaRPr lang="en-US" sz="1400" dirty="0"/>
          </a:p>
        </p:txBody>
      </p:sp>
      <p:pic>
        <p:nvPicPr>
          <p:cNvPr id="4" name="Picture 3" descr="Diagram, text&#10;&#10;Description automatically generated">
            <a:extLst>
              <a:ext uri="{FF2B5EF4-FFF2-40B4-BE49-F238E27FC236}">
                <a16:creationId xmlns="" xmlns:a16="http://schemas.microsoft.com/office/drawing/2014/main" id="{8F07BF0B-2EF0-49A2-BB5F-285A0F4AF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384723" y="1360793"/>
            <a:ext cx="1342583" cy="134258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999" y="1953947"/>
            <a:ext cx="9891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These reports add to our awareness and understanding of RISK factors. What you learn by ‘others’ oops’ could help someone in our organization avoid the same issue. </a:t>
            </a:r>
            <a:r>
              <a:rPr lang="en-US" b="1" u="sng" dirty="0"/>
              <a:t>Typical categories </a:t>
            </a:r>
            <a:r>
              <a:rPr lang="en-US" dirty="0"/>
              <a:t>include: </a:t>
            </a:r>
          </a:p>
        </p:txBody>
      </p:sp>
      <p:pic>
        <p:nvPicPr>
          <p:cNvPr id="6" name="Picture 5" descr="A picture containing text, sky, outdoor, day&#10;&#10;Description automatically generated">
            <a:extLst>
              <a:ext uri="{FF2B5EF4-FFF2-40B4-BE49-F238E27FC236}">
                <a16:creationId xmlns="" xmlns:a16="http://schemas.microsoft.com/office/drawing/2014/main" xmlns:lc="http://schemas.openxmlformats.org/drawingml/2006/lockedCanvas" id="{4CABB5BB-1F19-46FF-ABBD-C9F60062D7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xmlns:lc="http://schemas.openxmlformats.org/drawingml/2006/lockedCanvas" r:id="rId5"/>
              </a:ext>
            </a:extLst>
          </a:blip>
          <a:stretch>
            <a:fillRect/>
          </a:stretch>
        </p:blipFill>
        <p:spPr>
          <a:xfrm>
            <a:off x="6194787" y="3108022"/>
            <a:ext cx="4046063" cy="328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06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74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sz="3600" b="1" u="sng" dirty="0">
                <a:solidFill>
                  <a:schemeClr val="accent1"/>
                </a:solidFill>
              </a:rPr>
              <a:t>Towing &amp; Loading of Vehicles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7" y="1842347"/>
            <a:ext cx="9510888" cy="4592320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b="1" u="sng" dirty="0"/>
              <a:t>Trailer hitch </a:t>
            </a:r>
            <a:r>
              <a:rPr lang="en-US" sz="2000" dirty="0"/>
              <a:t>inspection &amp; maintenance applies to the vehicle AND the trailer. </a:t>
            </a:r>
            <a:r>
              <a:rPr lang="en-US" sz="2000" b="1" u="sng" dirty="0"/>
              <a:t>Safety chains</a:t>
            </a:r>
            <a:r>
              <a:rPr lang="en-US" sz="2000" dirty="0"/>
              <a:t> should be hitched in an ‘X’ pattern; inspect for brake and directional light activation.</a:t>
            </a:r>
          </a:p>
          <a:p>
            <a:pPr>
              <a:buFont typeface="Arial"/>
              <a:buChar char="•"/>
            </a:pPr>
            <a:r>
              <a:rPr lang="en-US" sz="2000" b="1" u="sng" dirty="0"/>
              <a:t>Cargo tie-down straps </a:t>
            </a:r>
            <a:r>
              <a:rPr lang="en-US" sz="2000" dirty="0"/>
              <a:t>– make sure you have a </a:t>
            </a:r>
            <a:r>
              <a:rPr lang="en-US" sz="2000" b="1" u="sng" dirty="0"/>
              <a:t>sufficiently rugged grade of belting</a:t>
            </a:r>
            <a:r>
              <a:rPr lang="en-US" sz="2000" dirty="0"/>
              <a:t>. Wind load on oblique surfaces, such a boat, can be appreciable. </a:t>
            </a:r>
          </a:p>
          <a:p>
            <a:pPr>
              <a:buFont typeface="Arial"/>
              <a:buChar char="•"/>
            </a:pPr>
            <a:r>
              <a:rPr lang="en-US" sz="2000" dirty="0"/>
              <a:t>Use at least THREE separate straps for improved security. Check the strap tightness when traveling long distances, on freeways, etc. Use chafing gear on sharp edges. If a proper tie-down or cleat is present, use it. </a:t>
            </a:r>
          </a:p>
          <a:p>
            <a:pPr>
              <a:buFont typeface="Arial"/>
              <a:buChar char="•"/>
            </a:pPr>
            <a:r>
              <a:rPr lang="en-US" sz="2000" dirty="0"/>
              <a:t>Caution when using ‘compression’ holding force from the straps alone and remember that roof-mounted or towed objects will receive high wind force. </a:t>
            </a:r>
          </a:p>
          <a:p>
            <a:pPr>
              <a:buFont typeface="Arial"/>
              <a:buChar char="•"/>
            </a:pPr>
            <a:r>
              <a:rPr lang="en-US" sz="2000" dirty="0"/>
              <a:t>Lost load, displaced objects are common occurrences. Look for signs of fastener failure, i.e., rust rings, abrasion, missing fasteners. </a:t>
            </a:r>
          </a:p>
          <a:p>
            <a:pPr>
              <a:buFont typeface="Arial"/>
              <a:buChar char="•"/>
            </a:pPr>
            <a:r>
              <a:rPr lang="en-US" sz="2000" dirty="0"/>
              <a:t>Vibration, stress, overloading, wind loads, etc. can create issues. </a:t>
            </a:r>
          </a:p>
          <a:p>
            <a:pPr>
              <a:buFont typeface="Arial"/>
              <a:buChar char="•"/>
            </a:pPr>
            <a:r>
              <a:rPr lang="en-US" sz="2000" dirty="0"/>
              <a:t>Moderate your travel speed when towing or transporting roof-mounted objects. </a:t>
            </a:r>
          </a:p>
        </p:txBody>
      </p:sp>
      <p:pic>
        <p:nvPicPr>
          <p:cNvPr id="5" name="Picture 4" descr="Just ratchet strap a box spring to the bars without actually securing it.  It hasn't fallen off, that means it's fixed. : thereifixedit">
            <a:extLst>
              <a:ext uri="{FF2B5EF4-FFF2-40B4-BE49-F238E27FC236}">
                <a16:creationId xmlns="" xmlns:a16="http://schemas.microsoft.com/office/drawing/2014/main" xmlns:lc="http://schemas.openxmlformats.org/drawingml/2006/lockedCanvas" id="{EA47CBD3-043E-48BA-AA34-70742EC77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546" y="2635881"/>
            <a:ext cx="2042018" cy="364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86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2052</TotalTime>
  <Words>772</Words>
  <Application>Microsoft Macintosh PowerPoint</Application>
  <PresentationFormat>Custom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Banded</vt:lpstr>
      <vt:lpstr>PowerPoint Presentation</vt:lpstr>
      <vt:lpstr>Winter Weather Safety</vt:lpstr>
      <vt:lpstr>5 Keys of Defensive Driving </vt:lpstr>
      <vt:lpstr>ElimiNate Hand &amp; Finger ‘Owies’</vt:lpstr>
      <vt:lpstr>REMEMBER: DO Close Call &amp; Near Miss Reporting</vt:lpstr>
      <vt:lpstr>Towing &amp; Loading of Vehicles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Ranger Kidwell-Ross</cp:lastModifiedBy>
  <cp:revision>62</cp:revision>
  <cp:lastPrinted>2017-08-15T19:42:38Z</cp:lastPrinted>
  <dcterms:created xsi:type="dcterms:W3CDTF">2016-12-30T15:05:27Z</dcterms:created>
  <dcterms:modified xsi:type="dcterms:W3CDTF">2021-03-14T21:26:38Z</dcterms:modified>
</cp:coreProperties>
</file>