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144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6" Type="http://schemas.openxmlformats.org/officeDocument/2006/relationships/hyperlink" Target="http://www.pngall.com/happy-new-year-word-png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https://afludiary.blogspot.com/2020/06/two-studies-lancet-eid-journal-on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hyperlink" Target="https://en.wikipedia.org/wiki/Freezin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hyperlink" Target="https://www.flickr.com/photos/geoftheref/15017021247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hyperlink" Target="https://pixabay.com/pl/fabryka-pracownik-przemys%C5%82-2318026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3973285"/>
            <a:ext cx="9144000" cy="2927048"/>
          </a:xfrm>
        </p:spPr>
        <p:txBody>
          <a:bodyPr>
            <a:norm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400" b="1" dirty="0"/>
              <a:t>Covid Reminders — CDC Advisory Info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/>
              <a:t>Nuclear Winter — Again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/>
              <a:t>Defensive Driving Reminders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/>
              <a:t>PPE on Jobsites/Stake Pounding BMPs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/>
              <a:t>Safety ‘Deliverables’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January 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2" name="Picture 1" descr="MeolaSafetyMeetingLogo4WSATimmons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43" y="172155"/>
            <a:ext cx="4879623" cy="17814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FF4D930-8BEC-47E4-9F9E-E81DD536C9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6"/>
              </a:ext>
            </a:extLst>
          </a:blip>
          <a:stretch>
            <a:fillRect/>
          </a:stretch>
        </p:blipFill>
        <p:spPr>
          <a:xfrm>
            <a:off x="9218196" y="3178437"/>
            <a:ext cx="2973804" cy="213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174109"/>
            <a:ext cx="11358715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/>
              <a:t>Covid Precautions</a:t>
            </a:r>
            <a:br>
              <a:rPr lang="en-US" sz="3600" b="1" u="sng" dirty="0"/>
            </a:br>
            <a:r>
              <a:rPr lang="en-US" sz="3600" b="1" u="sng" dirty="0"/>
              <a:t>VOSH ETS / CDC Advisory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119" y="2308013"/>
            <a:ext cx="11015132" cy="420624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/>
              <a:t>Social Distancing – Face Covering – Hand Washing – Indoor Air Quality</a:t>
            </a:r>
          </a:p>
          <a:p>
            <a:pPr>
              <a:buFont typeface="Arial"/>
              <a:buChar char="•"/>
            </a:pPr>
            <a:r>
              <a:rPr lang="en-US" dirty="0"/>
              <a:t>Awareness for ‘</a:t>
            </a:r>
            <a:r>
              <a:rPr lang="en-US" u="sng" dirty="0"/>
              <a:t>indoor air current entrainment’</a:t>
            </a:r>
            <a:r>
              <a:rPr lang="en-US" dirty="0"/>
              <a:t>. Wear your mask if sitting under any air vent.</a:t>
            </a:r>
          </a:p>
          <a:p>
            <a:pPr>
              <a:buFont typeface="Arial"/>
              <a:buChar char="•"/>
            </a:pPr>
            <a:r>
              <a:rPr lang="en-US" dirty="0"/>
              <a:t>Avoid congregating indoors &amp; out. Covid exposure is primarily a respiratory transmission. Protect your breathing zone. Droplets travel. 6 ft.+ distance</a:t>
            </a:r>
          </a:p>
          <a:p>
            <a:pPr>
              <a:buFont typeface="Arial"/>
              <a:buChar char="•"/>
            </a:pPr>
            <a:r>
              <a:rPr lang="en-US" dirty="0"/>
              <a:t>Hydration – important year ‘round. Mucous membranes = 1</a:t>
            </a:r>
            <a:r>
              <a:rPr lang="en-US" baseline="30000" dirty="0"/>
              <a:t>st</a:t>
            </a:r>
            <a:r>
              <a:rPr lang="en-US" dirty="0"/>
              <a:t> line of defense</a:t>
            </a:r>
          </a:p>
          <a:p>
            <a:pPr>
              <a:buFont typeface="Arial"/>
              <a:buChar char="•"/>
            </a:pPr>
            <a:r>
              <a:rPr lang="en-US" dirty="0"/>
              <a:t>Self-quarantine after a questionable exposure. </a:t>
            </a:r>
          </a:p>
          <a:p>
            <a:pPr>
              <a:buFont typeface="Arial"/>
              <a:buChar char="•"/>
            </a:pPr>
            <a:r>
              <a:rPr lang="en-US" dirty="0"/>
              <a:t>Get tested if you start having symptoms of illness or there is a confirmed case among your recent contacts.</a:t>
            </a:r>
          </a:p>
          <a:p>
            <a:pPr>
              <a:buFont typeface="Arial"/>
              <a:buChar char="•"/>
            </a:pPr>
            <a:r>
              <a:rPr lang="en-US" dirty="0"/>
              <a:t>Indicators include: Fever – Cough – Muscle ache – Diarrhea - Nausea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B35BBB2B-1E1C-458D-B746-90A7E80D40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 flipH="1">
            <a:off x="10311198" y="270361"/>
            <a:ext cx="1561585" cy="1459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411" y="0"/>
            <a:ext cx="10926589" cy="1100667"/>
          </a:xfrm>
        </p:spPr>
        <p:txBody>
          <a:bodyPr/>
          <a:lstStyle/>
          <a:p>
            <a:r>
              <a:rPr lang="en-US" b="1" u="sng" dirty="0"/>
              <a:t>Nuclear Winter </a:t>
            </a:r>
            <a:r>
              <a:rPr lang="en-US" b="1" i="1" u="sng" dirty="0"/>
              <a:t>Again…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538" y="2398889"/>
            <a:ext cx="9784080" cy="3922889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1800" dirty="0"/>
              <a:t>This usually results in highly variable temperatures freeze overnight, mid 40’s+ daytime.                                                                   </a:t>
            </a:r>
          </a:p>
          <a:p>
            <a:pPr>
              <a:buFont typeface="Arial"/>
              <a:buChar char="•"/>
            </a:pPr>
            <a:r>
              <a:rPr lang="en-US" sz="1800" dirty="0"/>
              <a:t>Can create dangerous early AM road &amp; bridge icing. Use extreme caution on commute. </a:t>
            </a:r>
          </a:p>
          <a:p>
            <a:pPr>
              <a:buFont typeface="Arial"/>
              <a:buChar char="•"/>
            </a:pPr>
            <a:r>
              <a:rPr lang="en-US" sz="1800" dirty="0"/>
              <a:t>Ice/snow </a:t>
            </a:r>
            <a:r>
              <a:rPr lang="en-US" sz="1800" dirty="0" err="1"/>
              <a:t>precipitation</a:t>
            </a:r>
            <a:r>
              <a:rPr lang="en-US" sz="1800" dirty="0"/>
              <a:t>: will thaw during day. Standing water = hydroplane hazard, plus ice over if wind-chill reaches freeze point. </a:t>
            </a:r>
          </a:p>
          <a:p>
            <a:pPr>
              <a:buFont typeface="Arial"/>
              <a:buChar char="•"/>
            </a:pPr>
            <a:r>
              <a:rPr lang="en-US" sz="1800" dirty="0"/>
              <a:t>Dress in light layers to adjust for swing in temps. Outer garment should be high-viz.</a:t>
            </a:r>
          </a:p>
          <a:p>
            <a:pPr>
              <a:buFont typeface="Arial"/>
              <a:buChar char="•"/>
            </a:pPr>
            <a:r>
              <a:rPr lang="en-US" sz="1800" dirty="0"/>
              <a:t>Extreme cold — consider coveralls or bibs, boot, helmet &amp; glove liner</a:t>
            </a:r>
          </a:p>
          <a:p>
            <a:pPr>
              <a:buFont typeface="Arial"/>
              <a:buChar char="•"/>
            </a:pPr>
            <a:r>
              <a:rPr lang="en-US" sz="1800" dirty="0"/>
              <a:t>Wear face covering/ </a:t>
            </a:r>
            <a:r>
              <a:rPr lang="en-US" sz="1800" dirty="0" err="1"/>
              <a:t>gaitor</a:t>
            </a:r>
            <a:r>
              <a:rPr lang="en-US" sz="1800" dirty="0"/>
              <a:t> to minimize breathing cold (dry) air, which can be irritating. Stay hydrated. Wear eye/face protection. </a:t>
            </a:r>
          </a:p>
          <a:p>
            <a:pPr>
              <a:buFont typeface="Arial"/>
              <a:buChar char="•"/>
            </a:pPr>
            <a:r>
              <a:rPr lang="en-US" sz="1800" dirty="0"/>
              <a:t>Recently a client advised </a:t>
            </a:r>
            <a:r>
              <a:rPr lang="en-US" sz="1800" b="1" u="sng" dirty="0"/>
              <a:t>NO HOODIES </a:t>
            </a:r>
            <a:r>
              <a:rPr lang="en-US" sz="1800" dirty="0"/>
              <a:t>under a hard hat. Interferes with correct fit and suspension. This makes sense. Use a proper helmet liner instead. </a:t>
            </a:r>
          </a:p>
          <a:p>
            <a:pPr>
              <a:buFont typeface="Arial"/>
              <a:buChar char="•"/>
            </a:pPr>
            <a:endParaRPr lang="en-US" sz="1800" dirty="0"/>
          </a:p>
          <a:p>
            <a:pPr>
              <a:buFont typeface="Arial"/>
              <a:buChar char="•"/>
            </a:pP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1368777" y="949446"/>
            <a:ext cx="88758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Farmers </a:t>
            </a:r>
            <a:r>
              <a:rPr lang="en-US" b="1" i="1" dirty="0">
                <a:solidFill>
                  <a:schemeClr val="bg1"/>
                </a:solidFill>
              </a:rPr>
              <a:t>Almanac </a:t>
            </a:r>
            <a:r>
              <a:rPr lang="en-US" b="1" dirty="0">
                <a:solidFill>
                  <a:schemeClr val="bg1"/>
                </a:solidFill>
              </a:rPr>
              <a:t>predicts “a light winter for most of the US. </a:t>
            </a:r>
          </a:p>
          <a:p>
            <a:r>
              <a:rPr lang="en-US" b="1" dirty="0">
                <a:solidFill>
                  <a:schemeClr val="bg1"/>
                </a:solidFill>
              </a:rPr>
              <a:t>Warmer-than-normal temperatures forecast for large part of the country.”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7" name="Picture 6" descr="A picture containing hydrozoan&#10;&#10;Description automatically generated">
            <a:extLst>
              <a:ext uri="{FF2B5EF4-FFF2-40B4-BE49-F238E27FC236}">
                <a16:creationId xmlns:a16="http://schemas.microsoft.com/office/drawing/2014/main" xmlns="" id="{5C0B4C3C-2721-46AF-9F6C-7DFB19DF03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9932843" y="484770"/>
            <a:ext cx="1693844" cy="202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r>
              <a:rPr lang="en-US" b="1" u="sng" dirty="0"/>
              <a:t>Defensive Driving Reminders</a:t>
            </a:r>
            <a:r>
              <a:rPr lang="en-US" b="1" dirty="0"/>
              <a:t> 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67" y="2011680"/>
            <a:ext cx="11633200" cy="4592320"/>
          </a:xfrm>
        </p:spPr>
        <p:txBody>
          <a:bodyPr>
            <a:normAutofit fontScale="85000" lnSpcReduction="10000"/>
          </a:bodyPr>
          <a:lstStyle/>
          <a:p>
            <a:pPr>
              <a:buFont typeface="Arial"/>
              <a:buChar char="•"/>
            </a:pPr>
            <a:r>
              <a:rPr lang="en-US" sz="2400" b="1" u="sng" dirty="0"/>
              <a:t>NO DISTRACTIONS</a:t>
            </a:r>
            <a:r>
              <a:rPr lang="en-US" sz="2400" dirty="0"/>
              <a:t>. FOCUS on the road. Hands-free phone. Limit calls.</a:t>
            </a:r>
          </a:p>
          <a:p>
            <a:pPr>
              <a:buFont typeface="Arial"/>
              <a:buChar char="•"/>
            </a:pPr>
            <a:r>
              <a:rPr lang="en-US" sz="2400" b="1" u="sng" dirty="0"/>
              <a:t>Moderate your speed</a:t>
            </a:r>
            <a:r>
              <a:rPr lang="en-US" sz="2400" dirty="0"/>
              <a:t>. Posted limit = 4 wheeler passenger vehicle, daytime, dry road. All others: </a:t>
            </a:r>
            <a:r>
              <a:rPr lang="en-US" sz="2400" b="1" u="sng" dirty="0"/>
              <a:t>ADJUST SPEED FOR CONDITIONS</a:t>
            </a:r>
          </a:p>
          <a:p>
            <a:pPr>
              <a:buFont typeface="Arial"/>
              <a:buChar char="•"/>
            </a:pPr>
            <a:r>
              <a:rPr lang="en-US" sz="2400" dirty="0"/>
              <a:t>Most common accident: </a:t>
            </a:r>
            <a:r>
              <a:rPr lang="en-US" sz="2400" b="1" u="sng" dirty="0"/>
              <a:t>following too close</a:t>
            </a:r>
            <a:r>
              <a:rPr lang="en-US" sz="2400" dirty="0"/>
              <a:t>. Allow 4-second interval.</a:t>
            </a:r>
          </a:p>
          <a:p>
            <a:pPr>
              <a:buFont typeface="Arial"/>
              <a:buChar char="•"/>
            </a:pPr>
            <a:r>
              <a:rPr lang="en-US" sz="2400" b="1" u="sng" dirty="0"/>
              <a:t>Intersections of all types =</a:t>
            </a:r>
            <a:r>
              <a:rPr lang="en-US" sz="2400" dirty="0"/>
              <a:t> high crash frequency. Scan well ahead and all around your vehicle. SLOW before entering intersection.</a:t>
            </a:r>
          </a:p>
          <a:p>
            <a:pPr>
              <a:buFont typeface="Arial"/>
              <a:buChar char="•"/>
            </a:pPr>
            <a:r>
              <a:rPr lang="en-US" sz="2400" u="sng" dirty="0"/>
              <a:t>Do not ‘crowd’ the stop line</a:t>
            </a:r>
            <a:r>
              <a:rPr lang="en-US" sz="2400" dirty="0"/>
              <a:t>. WAIT when signal turns green. Running a red light is common fail. Allow an interval for safe transit.</a:t>
            </a:r>
          </a:p>
          <a:p>
            <a:pPr>
              <a:buFont typeface="Arial"/>
              <a:buChar char="•"/>
            </a:pPr>
            <a:r>
              <a:rPr lang="en-US" sz="2400" b="1" u="sng" dirty="0"/>
              <a:t>Daytime Running Lights =</a:t>
            </a:r>
            <a:r>
              <a:rPr lang="en-US" sz="2400" dirty="0"/>
              <a:t> ‘</a:t>
            </a:r>
            <a:r>
              <a:rPr lang="en-US" sz="2400" dirty="0" err="1"/>
              <a:t>hi-viz</a:t>
            </a:r>
            <a:r>
              <a:rPr lang="en-US" sz="2400" dirty="0"/>
              <a:t> vest’ on your vehicle. </a:t>
            </a:r>
            <a:r>
              <a:rPr lang="en-US" sz="2400" b="1" u="sng" dirty="0"/>
              <a:t>‘Make Sure They SEE YOU’</a:t>
            </a:r>
            <a:r>
              <a:rPr lang="en-US" sz="2400" dirty="0"/>
              <a:t> is one of the 5 keys of Defensive Driving. </a:t>
            </a:r>
          </a:p>
          <a:p>
            <a:pPr>
              <a:buFont typeface="Arial"/>
              <a:buChar char="•"/>
            </a:pPr>
            <a:r>
              <a:rPr lang="en-US" sz="2400" dirty="0"/>
              <a:t>Deer season; Glare; road icing; poor drainage; standing water; Road Rage (Holiday &amp; Covid stress); defective equipment; bad brakes/tires; long list of ‘fails’ contribute to crash hazard.</a:t>
            </a:r>
          </a:p>
          <a:p>
            <a:pPr>
              <a:buFont typeface="Arial"/>
              <a:buChar char="•"/>
            </a:pPr>
            <a:r>
              <a:rPr lang="en-US" sz="2400" dirty="0"/>
              <a:t>Protect yourself at all times; in and out of the vehicle.  </a:t>
            </a:r>
          </a:p>
          <a:p>
            <a:pPr>
              <a:buFont typeface="Arial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200" b="1" u="sng" dirty="0"/>
              <a:t>PPE On jobsites and When pounding stakes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822" y="2392680"/>
            <a:ext cx="11633200" cy="4592320"/>
          </a:xfrm>
        </p:spPr>
        <p:txBody>
          <a:bodyPr>
            <a:normAutofit fontScale="85000" lnSpcReduction="20000"/>
          </a:bodyPr>
          <a:lstStyle/>
          <a:p>
            <a:pPr>
              <a:buFont typeface="Arial"/>
              <a:buChar char="•"/>
            </a:pPr>
            <a:endParaRPr lang="en-US" sz="2400" dirty="0"/>
          </a:p>
          <a:p>
            <a:pPr>
              <a:buFont typeface="Arial"/>
              <a:buChar char="•"/>
            </a:pPr>
            <a:r>
              <a:rPr lang="en-US" sz="2400" dirty="0"/>
              <a:t>Safety glasses may fog up depending on temps. Use anti-fog spray; carry spare pair of glasses; clean tissue to wipe. </a:t>
            </a:r>
          </a:p>
          <a:p>
            <a:pPr>
              <a:buFont typeface="Arial"/>
              <a:buChar char="•"/>
            </a:pPr>
            <a:r>
              <a:rPr lang="en-US" sz="2400" dirty="0"/>
              <a:t>New types of a hard hat have a tight fitting, built-in face shield. No need for safety glasses with a visor in place. Careful: Fogging may also be an issue in cold. </a:t>
            </a:r>
          </a:p>
          <a:p>
            <a:pPr>
              <a:buFont typeface="Arial"/>
              <a:buChar char="•"/>
            </a:pPr>
            <a:r>
              <a:rPr lang="en-US" sz="2400" b="1" u="sng" dirty="0"/>
              <a:t>Hand protection </a:t>
            </a:r>
            <a:r>
              <a:rPr lang="en-US" sz="2400" dirty="0"/>
              <a:t>– ANSI Level 8 is becoming new normal; with cut and impact protection</a:t>
            </a:r>
          </a:p>
          <a:p>
            <a:pPr>
              <a:buFont typeface="Arial"/>
              <a:buChar char="•"/>
            </a:pPr>
            <a:r>
              <a:rPr lang="en-US" sz="2400" dirty="0"/>
              <a:t>One suggestion: </a:t>
            </a:r>
            <a:r>
              <a:rPr lang="en-US" sz="2400" u="sng" dirty="0"/>
              <a:t>pre-drill a stake pilot hole </a:t>
            </a:r>
            <a:r>
              <a:rPr lang="en-US" sz="2400" dirty="0"/>
              <a:t>in difficult surface conditions. This lessens the impact force required from a hammer.</a:t>
            </a:r>
          </a:p>
          <a:p>
            <a:pPr>
              <a:buFont typeface="Arial"/>
              <a:buChar char="•"/>
            </a:pPr>
            <a:r>
              <a:rPr lang="en-US" sz="2400" b="1" u="sng" dirty="0"/>
              <a:t>ALWAYS use a tool holder: </a:t>
            </a:r>
            <a:r>
              <a:rPr lang="en-US" sz="2400" dirty="0"/>
              <a:t>keep </a:t>
            </a:r>
            <a:r>
              <a:rPr lang="en-US" sz="2400" b="1" u="sng" dirty="0"/>
              <a:t>hands free from strike zone</a:t>
            </a:r>
            <a:r>
              <a:rPr lang="en-US" sz="2400" dirty="0"/>
              <a:t>. Use a ‘stake holder’ tool, Vise Grip; needle nose plier, etc.</a:t>
            </a:r>
          </a:p>
          <a:p>
            <a:pPr>
              <a:buFont typeface="Arial"/>
              <a:buChar char="•"/>
            </a:pPr>
            <a:r>
              <a:rPr lang="en-US" sz="2400" b="1" u="sng" dirty="0"/>
              <a:t>Avoid awkward posture </a:t>
            </a:r>
            <a:r>
              <a:rPr lang="en-US" sz="2400" dirty="0"/>
              <a:t>– such as bending to ground level. This creates ‘mis-strike’ hazard. </a:t>
            </a:r>
          </a:p>
          <a:p>
            <a:pPr>
              <a:buFont typeface="Arial"/>
              <a:buChar char="•"/>
            </a:pPr>
            <a:r>
              <a:rPr lang="en-US" sz="2400" b="1" u="sng" dirty="0"/>
              <a:t>Knee pads</a:t>
            </a:r>
            <a:r>
              <a:rPr lang="en-US" sz="2400" dirty="0"/>
              <a:t>: permit improved postural alignment &amp; balance; less chance of mis-strike</a:t>
            </a:r>
          </a:p>
          <a:p>
            <a:pPr>
              <a:buFont typeface="Arial"/>
              <a:buChar char="•"/>
            </a:pPr>
            <a:r>
              <a:rPr lang="en-US" sz="2400" dirty="0"/>
              <a:t>Learn from Best Practices; adopt these defensive measures as a best practice. </a:t>
            </a:r>
          </a:p>
        </p:txBody>
      </p:sp>
      <p:pic>
        <p:nvPicPr>
          <p:cNvPr id="4" name="Picture 3" descr="Diagram, text&#10;&#10;Description automatically generated">
            <a:extLst>
              <a:ext uri="{FF2B5EF4-FFF2-40B4-BE49-F238E27FC236}">
                <a16:creationId xmlns:a16="http://schemas.microsoft.com/office/drawing/2014/main" xmlns="" id="{8F07BF0B-2EF0-49A2-BB5F-285A0F4AF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10384723" y="1360793"/>
            <a:ext cx="1342583" cy="1342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069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600" b="1" i="1" u="sng" dirty="0">
                <a:solidFill>
                  <a:srgbClr val="0070C0"/>
                </a:solidFill>
              </a:rPr>
              <a:t>“Safety Deliverables”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0044" y="1955235"/>
            <a:ext cx="8746066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dirty="0"/>
              <a:t>Prospective clients sometimes ask about our ‘SAFETY RECORD’.</a:t>
            </a:r>
          </a:p>
          <a:p>
            <a:pPr>
              <a:buFont typeface="Arial"/>
              <a:buChar char="•"/>
            </a:pPr>
            <a:r>
              <a:rPr lang="en-US" sz="2000" dirty="0"/>
              <a:t>We are proud of our historically good safety performance and achievement. </a:t>
            </a:r>
          </a:p>
          <a:p>
            <a:pPr>
              <a:buFont typeface="Arial"/>
              <a:buChar char="•"/>
            </a:pPr>
            <a:r>
              <a:rPr lang="en-US" sz="2000" dirty="0"/>
              <a:t>However, </a:t>
            </a:r>
            <a:r>
              <a:rPr lang="en-US" sz="2000" b="1" u="sng" dirty="0"/>
              <a:t>it does not take much </a:t>
            </a:r>
            <a:r>
              <a:rPr lang="en-US" sz="2000" dirty="0"/>
              <a:t>to push our statistics to a ‘questionable’ level.</a:t>
            </a:r>
          </a:p>
          <a:p>
            <a:pPr>
              <a:buFont typeface="Arial"/>
              <a:buChar char="•"/>
            </a:pPr>
            <a:r>
              <a:rPr lang="en-US" sz="2000" dirty="0"/>
              <a:t>Most all incidents are </a:t>
            </a:r>
            <a:r>
              <a:rPr lang="en-US" sz="2000" b="1" u="sng" dirty="0">
                <a:solidFill>
                  <a:srgbClr val="0070C0"/>
                </a:solidFill>
              </a:rPr>
              <a:t>PREVENTABLE</a:t>
            </a:r>
            <a:r>
              <a:rPr lang="mr-IN" sz="2000" b="1" u="sng" dirty="0"/>
              <a:t>…</a:t>
            </a:r>
            <a:r>
              <a:rPr lang="en-US" sz="2000" b="1" u="sng" dirty="0"/>
              <a:t> </a:t>
            </a:r>
            <a:r>
              <a:rPr lang="en-US" sz="2000" dirty="0"/>
              <a:t>and letting us know about close calls is a way to help teach everyone else the possible pitfalls we have on our jobsites.</a:t>
            </a:r>
          </a:p>
          <a:p>
            <a:pPr>
              <a:buFont typeface="Arial"/>
              <a:buChar char="•"/>
            </a:pPr>
            <a:r>
              <a:rPr lang="en-US" sz="2000" dirty="0"/>
              <a:t>We are essentially ‘self-directed’ on a client site. YOU are OUR representative in safety &amp; technical ability. In that order. </a:t>
            </a:r>
          </a:p>
          <a:p>
            <a:pPr>
              <a:buFont typeface="Arial"/>
              <a:buChar char="•"/>
            </a:pPr>
            <a:r>
              <a:rPr lang="en-US" sz="2000" dirty="0"/>
              <a:t>We are highly qualified in power sweeping. We also need to be equally proficient in all-things SAFETY. If you have questions or need assistance, SPEAK UP. </a:t>
            </a:r>
          </a:p>
          <a:p>
            <a:pPr>
              <a:buFont typeface="Arial"/>
              <a:buChar char="•"/>
            </a:pPr>
            <a:endParaRPr lang="en-US" sz="2000" dirty="0"/>
          </a:p>
        </p:txBody>
      </p:sp>
      <p:pic>
        <p:nvPicPr>
          <p:cNvPr id="4" name="Picture 3" descr="A picture containing text, vector graphics&#10;&#10;Description automatically generated">
            <a:extLst>
              <a:ext uri="{FF2B5EF4-FFF2-40B4-BE49-F238E27FC236}">
                <a16:creationId xmlns="" xmlns:a16="http://schemas.microsoft.com/office/drawing/2014/main" id="{A4F7F897-5AE8-45C2-A387-DDDCA4BAC4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33997" y="474282"/>
            <a:ext cx="1966940" cy="1966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867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2034</TotalTime>
  <Words>821</Words>
  <Application>Microsoft Macintosh PowerPoint</Application>
  <PresentationFormat>Custom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Banded</vt:lpstr>
      <vt:lpstr>PowerPoint Presentation</vt:lpstr>
      <vt:lpstr>Covid Precautions VOSH ETS / CDC Advisory</vt:lpstr>
      <vt:lpstr>Nuclear Winter Again…</vt:lpstr>
      <vt:lpstr>Defensive Driving Reminders </vt:lpstr>
      <vt:lpstr>PPE On jobsites and When pounding stakes</vt:lpstr>
      <vt:lpstr>“Safety Deliverables”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57</cp:revision>
  <cp:lastPrinted>2017-08-15T19:42:38Z</cp:lastPrinted>
  <dcterms:created xsi:type="dcterms:W3CDTF">2016-12-30T15:05:27Z</dcterms:created>
  <dcterms:modified xsi:type="dcterms:W3CDTF">2021-01-15T03:14:59Z</dcterms:modified>
</cp:coreProperties>
</file>