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28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dc.gov/niosh/topics/insects/beeswasphornet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ddenvalley.com/wp-content/uploads/Hazard%20Tree%20Evaluation%20Tatum%20Guide%202015.pdf" TargetMode="External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8223" y="4142618"/>
            <a:ext cx="9144000" cy="2927048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002060"/>
                </a:solidFill>
              </a:rPr>
              <a:t>Heat Index &amp; Hydration</a:t>
            </a:r>
          </a:p>
          <a:p>
            <a:pPr algn="l"/>
            <a:r>
              <a:rPr lang="en-US" sz="2800" b="1" dirty="0">
                <a:solidFill>
                  <a:srgbClr val="002060"/>
                </a:solidFill>
              </a:rPr>
              <a:t>Wild Kingdom: Insect, reptile, critter, avian, etc. </a:t>
            </a:r>
          </a:p>
          <a:p>
            <a:pPr algn="l"/>
            <a:r>
              <a:rPr lang="en-US" sz="2800" b="1" dirty="0">
                <a:solidFill>
                  <a:srgbClr val="002060"/>
                </a:solidFill>
              </a:rPr>
              <a:t>Defensive Driving – Summer Version - Road Rage</a:t>
            </a:r>
          </a:p>
          <a:p>
            <a:pPr algn="l"/>
            <a:r>
              <a:rPr lang="en-US" sz="2800" b="1" dirty="0">
                <a:solidFill>
                  <a:srgbClr val="002060"/>
                </a:solidFill>
              </a:rPr>
              <a:t>Hurricane Season &amp; Tree Hazard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July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solidFill>
                  <a:srgbClr val="002060"/>
                </a:solidFill>
              </a:rPr>
              <a:t>New OSHA Mantra: ‘Water – Rest – Shade’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en-US" dirty="0"/>
              <a:t>Stay properly hydrated. Water, lemonade, certain other supplements</a:t>
            </a:r>
          </a:p>
          <a:p>
            <a:pPr>
              <a:buFont typeface="Arial"/>
              <a:buChar char="•"/>
            </a:pPr>
            <a:r>
              <a:rPr lang="en-US" dirty="0"/>
              <a:t>Avoid the Red Bull, Monster, etc. Sugar &amp; Water Junk. NO soda!</a:t>
            </a:r>
          </a:p>
          <a:p>
            <a:pPr>
              <a:buFont typeface="Arial"/>
              <a:buChar char="•"/>
            </a:pPr>
            <a:r>
              <a:rPr lang="en-US" dirty="0"/>
              <a:t>In high heat &amp; humidity, be mindful of your general body functions: solid &amp; liquid intake, sleep interval,  and other </a:t>
            </a:r>
            <a:r>
              <a:rPr lang="en-US" dirty="0" err="1"/>
              <a:t>metabolics</a:t>
            </a:r>
            <a:r>
              <a:rPr lang="en-US" dirty="0"/>
              <a:t>.</a:t>
            </a:r>
          </a:p>
          <a:p>
            <a:pPr>
              <a:buFont typeface="Arial"/>
              <a:buChar char="•"/>
            </a:pPr>
            <a:r>
              <a:rPr lang="en-US" dirty="0"/>
              <a:t>Don’t try &amp; push it. Each person handles HEAT differently. Take a break in shaded area if needed.</a:t>
            </a:r>
          </a:p>
          <a:p>
            <a:pPr>
              <a:buFont typeface="Arial"/>
              <a:buChar char="•"/>
            </a:pPr>
            <a:r>
              <a:rPr lang="en-US" b="1" u="sng" dirty="0"/>
              <a:t>Dress code </a:t>
            </a:r>
            <a:r>
              <a:rPr lang="en-US" dirty="0"/>
              <a:t>can impact the body heat load. Torso, neck, head should be ‘ventilated’ as much as possible to allow evaporative cooling.</a:t>
            </a:r>
          </a:p>
          <a:p>
            <a:pPr>
              <a:buFont typeface="Arial"/>
              <a:buChar char="•"/>
            </a:pPr>
            <a:r>
              <a:rPr lang="en-US" dirty="0"/>
              <a:t>A tight fitting Tee Shirt is basically wrapping the heat into the body interior. </a:t>
            </a:r>
          </a:p>
          <a:p>
            <a:pPr>
              <a:buFont typeface="Arial"/>
              <a:buChar char="•"/>
            </a:pPr>
            <a:r>
              <a:rPr lang="en-US" dirty="0"/>
              <a:t>If you need to wear high </a:t>
            </a:r>
            <a:r>
              <a:rPr lang="en-US" dirty="0" err="1"/>
              <a:t>viz</a:t>
            </a:r>
            <a:r>
              <a:rPr lang="en-US" dirty="0"/>
              <a:t>, consider a mesh vest or alternate.</a:t>
            </a:r>
          </a:p>
          <a:p>
            <a:pPr>
              <a:buFont typeface="Arial"/>
              <a:buChar char="•"/>
            </a:pPr>
            <a:r>
              <a:rPr lang="en-US" dirty="0"/>
              <a:t>Certain applications: cooling bandana; cooling vest; nape protector on hard hat; hard hat sun visor, etc. </a:t>
            </a:r>
          </a:p>
          <a:p>
            <a:pPr>
              <a:buFont typeface="Arial"/>
              <a:buChar char="•"/>
            </a:pPr>
            <a:r>
              <a:rPr lang="en-US" dirty="0"/>
              <a:t>Engineered garment &amp; fabric improvements offer SPF, insect &amp; UV protection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714" y="1025407"/>
            <a:ext cx="1714286" cy="187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11" y="451555"/>
            <a:ext cx="10926589" cy="110066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‘Wild Kingdom’ &amp; ANY Field Operations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sz="2000" b="1" i="1" dirty="0">
                <a:solidFill>
                  <a:srgbClr val="002060"/>
                </a:solidFill>
              </a:rPr>
              <a:t>“There are over 800,000 species of insects…”  Wiki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427" y="2102555"/>
            <a:ext cx="9784080" cy="392288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800" dirty="0"/>
              <a:t>“They got here first”… we are basically invading the turf of whatever is on the property. 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Identify the most likely inhabitants on the Take 2</a:t>
            </a:r>
            <a:r>
              <a:rPr lang="en-US" sz="1800" dirty="0"/>
              <a:t>; plan from there</a:t>
            </a:r>
          </a:p>
          <a:p>
            <a:pPr>
              <a:buFont typeface="Arial"/>
              <a:buChar char="•"/>
            </a:pPr>
            <a:r>
              <a:rPr lang="en-US" sz="1800" dirty="0"/>
              <a:t>Reliable pests include: BEES-hornets-wasps; mosquitoes; ticks, poison plants, reptiles, spiders, birds, rodents, etc.</a:t>
            </a:r>
          </a:p>
          <a:p>
            <a:pPr>
              <a:buFont typeface="Arial"/>
              <a:buChar char="•"/>
            </a:pPr>
            <a:r>
              <a:rPr lang="en-US" sz="1800" dirty="0"/>
              <a:t>PPE can help in some cases, but there may be a tradeoff with high heat index. Do the calculus &amp; make a conservative decision.</a:t>
            </a:r>
          </a:p>
          <a:p>
            <a:pPr>
              <a:buFont typeface="Arial"/>
              <a:buChar char="•"/>
            </a:pPr>
            <a:r>
              <a:rPr lang="en-US" sz="1800" dirty="0"/>
              <a:t>Link to NIOSH tips for hornet &amp; wasp avoidance: </a:t>
            </a:r>
            <a:r>
              <a:rPr lang="en-US" sz="1800" dirty="0">
                <a:hlinkClick r:id="rId2"/>
              </a:rPr>
              <a:t>https://www.cdc.gov/niosh/topics/insects/beeswasphornets.html</a:t>
            </a:r>
            <a:r>
              <a:rPr lang="en-US" sz="1800" dirty="0"/>
              <a:t> </a:t>
            </a:r>
          </a:p>
          <a:p>
            <a:pPr>
              <a:buFont typeface="Arial"/>
              <a:buChar char="•"/>
            </a:pPr>
            <a:r>
              <a:rPr lang="en-US" sz="1800" dirty="0"/>
              <a:t>This advisory includes some interesting observations from their etymologists</a:t>
            </a:r>
          </a:p>
          <a:p>
            <a:pPr>
              <a:buFont typeface="Arial"/>
              <a:buChar char="•"/>
            </a:pPr>
            <a:r>
              <a:rPr lang="en-US" sz="1800" dirty="0"/>
              <a:t>Use repellant as directed; reapply as needed; CO2 attracts the bugs. No perfume or cologne, etc. Carry hornet / wasp spray; ice pack if stung</a:t>
            </a:r>
          </a:p>
          <a:p>
            <a:pPr>
              <a:buFont typeface="Arial"/>
              <a:buChar char="•"/>
            </a:pPr>
            <a:r>
              <a:rPr lang="en-US" sz="1800" dirty="0"/>
              <a:t>Multiple stings: may need an ER visit. Allergic reaction: call 911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Report all incidents </a:t>
            </a:r>
            <a:r>
              <a:rPr lang="en-US" sz="1800" dirty="0"/>
              <a:t>to your supervisor, Project Manager upon occurrence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rgbClr val="002060"/>
                </a:solidFill>
              </a:rPr>
              <a:t>Defensive Driving – Nuclear Summer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490" y="2138680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Road Rage </a:t>
            </a:r>
            <a:r>
              <a:rPr lang="en-US" sz="2000" dirty="0"/>
              <a:t>incidents SPIKE – back off, use courtesy; yield ROW to others, aggressive drivers. </a:t>
            </a:r>
            <a:r>
              <a:rPr lang="en-US" sz="2000" u="sng" dirty="0"/>
              <a:t>Poor lane discipline </a:t>
            </a:r>
            <a:r>
              <a:rPr lang="en-US" sz="2000" dirty="0"/>
              <a:t>causes a lot of rage incidents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Tires</a:t>
            </a:r>
            <a:r>
              <a:rPr lang="en-US" sz="2000" dirty="0"/>
              <a:t> will heat up: our TG truck fleet can usually handle this easily (TY to M. </a:t>
            </a:r>
            <a:r>
              <a:rPr lang="en-US" sz="2000" dirty="0" err="1"/>
              <a:t>Spede</a:t>
            </a:r>
            <a:r>
              <a:rPr lang="en-US" sz="2000" dirty="0"/>
              <a:t>!) but </a:t>
            </a:r>
            <a:r>
              <a:rPr lang="en-US" sz="2000" u="sng" dirty="0"/>
              <a:t>check your family van/SUV/etc</a:t>
            </a:r>
            <a:r>
              <a:rPr lang="en-US" sz="2000" dirty="0"/>
              <a:t>. TP &amp; tread-wear are main elements</a:t>
            </a:r>
          </a:p>
          <a:p>
            <a:pPr>
              <a:buFont typeface="Arial"/>
              <a:buChar char="•"/>
            </a:pPr>
            <a:r>
              <a:rPr lang="en-US" sz="2000" dirty="0"/>
              <a:t>JUNK on the roadway: tractor trailer tires tend to EXPLODE more in high heat. Stay well away from large vehicles. </a:t>
            </a:r>
          </a:p>
          <a:p>
            <a:pPr>
              <a:buFont typeface="Arial"/>
              <a:buChar char="•"/>
            </a:pPr>
            <a:r>
              <a:rPr lang="en-US" sz="2000" dirty="0"/>
              <a:t>Next month: mattresses &amp; furniture will line the roads when school reopens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rgbClr val="FF0000"/>
                </a:solidFill>
              </a:rPr>
              <a:t>Daytime Running Lights </a:t>
            </a:r>
            <a:r>
              <a:rPr lang="en-US" sz="2000" dirty="0"/>
              <a:t>(DRL’s): these help identify your vehicle in all lighting conditions. </a:t>
            </a:r>
          </a:p>
          <a:p>
            <a:pPr>
              <a:buFont typeface="Arial"/>
              <a:buChar char="•"/>
            </a:pPr>
            <a:r>
              <a:rPr lang="en-US" sz="2000" dirty="0"/>
              <a:t>In high GLARE conditions, remember that you may be INVISIBLE to other drivers. </a:t>
            </a:r>
            <a:endParaRPr lang="en-US" sz="2000" dirty="0"/>
          </a:p>
          <a:p>
            <a:pPr>
              <a:buFont typeface="Arial"/>
              <a:buChar char="•"/>
            </a:pPr>
            <a:r>
              <a:rPr lang="en-US" sz="2000" dirty="0"/>
              <a:t>Be mindful of SUNGLASSES: avoid over-use of tinted lens. The human eye is light seeking. This is why DRL’s are effective.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49111" y="100731"/>
            <a:ext cx="10667998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u="sng" dirty="0">
                <a:solidFill>
                  <a:srgbClr val="0070C0"/>
                </a:solidFill>
              </a:rPr>
              <a:t>Hurricane Season &amp; Tree Hazards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67" y="2313094"/>
            <a:ext cx="10718888" cy="420624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b="1" u="sng" dirty="0"/>
              <a:t>LOOK at the trees closely </a:t>
            </a:r>
            <a:r>
              <a:rPr lang="en-US" sz="2000" dirty="0"/>
              <a:t>for signs of distress- use binoculars if needed</a:t>
            </a:r>
          </a:p>
          <a:p>
            <a:pPr>
              <a:buFont typeface="Arial"/>
              <a:buChar char="•"/>
            </a:pPr>
            <a:r>
              <a:rPr lang="en-US" sz="2000" u="sng" dirty="0"/>
              <a:t>Hazards include</a:t>
            </a:r>
            <a:r>
              <a:rPr lang="en-US" sz="2000" dirty="0"/>
              <a:t>: distorted canopy, tilted trunk, root ball displacement, hung up limbs, split trunks, lightning damage, displaced critters &amp; nests, vine entanglement, etc. etc.</a:t>
            </a:r>
            <a:endParaRPr lang="en-US" sz="2000" dirty="0"/>
          </a:p>
          <a:p>
            <a:pPr>
              <a:buFont typeface="Arial"/>
              <a:buChar char="•"/>
            </a:pPr>
            <a:r>
              <a:rPr lang="en-US" sz="2000" dirty="0"/>
              <a:t>Link to US Forest Service- Hazard Tree Evaluation Guide: </a:t>
            </a:r>
          </a:p>
          <a:p>
            <a:pPr>
              <a:buFont typeface="Arial"/>
              <a:buChar char="•"/>
            </a:pPr>
            <a:r>
              <a:rPr lang="en-US" sz="2000" dirty="0">
                <a:hlinkClick r:id="rId2"/>
              </a:rPr>
              <a:t>https://suddenvalley.com/wp-content/uploads/Hazard%20Tree%20Evaluation%20Tatum%20Guide%202015.pdf</a:t>
            </a:r>
            <a:r>
              <a:rPr lang="en-US" sz="2000" dirty="0"/>
              <a:t>  </a:t>
            </a:r>
          </a:p>
          <a:p>
            <a:pPr>
              <a:buFont typeface="Arial"/>
              <a:buChar char="•"/>
            </a:pPr>
            <a:r>
              <a:rPr lang="en-US" sz="2000" dirty="0"/>
              <a:t>Take NO chances: wind gusts may dislodge leaners or hung up wood. Stay in protected area or avoid entirely. </a:t>
            </a:r>
          </a:p>
          <a:p>
            <a:pPr>
              <a:buFont typeface="Arial"/>
              <a:buChar char="•"/>
            </a:pPr>
            <a:r>
              <a:rPr lang="en-US" sz="2000" dirty="0"/>
              <a:t>Post-storm — wind &amp; rain — obviously is when trees are more susceptible. 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7" b="22400"/>
          <a:stretch/>
        </p:blipFill>
        <p:spPr>
          <a:xfrm>
            <a:off x="9081182" y="1161747"/>
            <a:ext cx="2927373" cy="162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081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2299</TotalTime>
  <Words>690</Words>
  <Application>Microsoft Macintosh PowerPoint</Application>
  <PresentationFormat>Custom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Banded</vt:lpstr>
      <vt:lpstr>PowerPoint Presentation</vt:lpstr>
      <vt:lpstr>New OSHA Mantra: ‘Water – Rest – Shade’</vt:lpstr>
      <vt:lpstr>‘Wild Kingdom’ &amp; ANY Field Operations “There are over 800,000 species of insects…”  Wiki</vt:lpstr>
      <vt:lpstr>Defensive Driving – Nuclear Summer</vt:lpstr>
      <vt:lpstr>Hurricane Season &amp; Tree Hazards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72</cp:revision>
  <cp:lastPrinted>2017-08-15T19:42:38Z</cp:lastPrinted>
  <dcterms:created xsi:type="dcterms:W3CDTF">2016-12-30T15:05:27Z</dcterms:created>
  <dcterms:modified xsi:type="dcterms:W3CDTF">2021-07-15T17:13:07Z</dcterms:modified>
</cp:coreProperties>
</file>