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59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7" autoAdjust="0"/>
    <p:restoredTop sz="94660"/>
  </p:normalViewPr>
  <p:slideViewPr>
    <p:cSldViewPr snapToGrid="0">
      <p:cViewPr>
        <p:scale>
          <a:sx n="90" d="100"/>
          <a:sy n="90" d="100"/>
        </p:scale>
        <p:origin x="-128" y="-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FB63B39-E3F8-49E0-BED4-63FE4BCC1138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6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63B39-E3F8-49E0-BED4-63FE4BCC1138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33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6/15/21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8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6/15/21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6/15/21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9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6/15/21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9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6/15/21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6/15/21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7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FB63B39-E3F8-49E0-BED4-63FE4BCC1138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71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hyperlink" Target="http://besthealthfoodstore.net/article_2_high_fiber_foods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hyperlink" Target="http://lawyersandsettlements.com/articles/personal_injury/slip-fall-injuries-personal-11928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flickr.com/photos/crossfitpaleodietfitnessclasses/820643019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wiki.freesideatlanta.org/fs/Paint_Spray_Booth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hyperlink" Target="https://commons.wikimedia.org/wiki/File:Car_Crash_7-1-18_2246_(42450607644)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445" y="3930952"/>
            <a:ext cx="9144000" cy="292704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Hydration – Nuclear Summer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Walk – Stand – Climb – Slip &amp; Fall Prevention 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Ergonomics- Positioning – Weight Balance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Hand &amp; Finger Safety 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Eye – Face – Head Protection 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Defensive Driving – Summer Temps FLARE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606" y="2450022"/>
            <a:ext cx="11307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June Safety Info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2" name="Picture 1" descr="MeolaSafetyMeetingLogo4WSATimmons500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43" y="172155"/>
            <a:ext cx="4879623" cy="17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96" y="174109"/>
            <a:ext cx="11358715" cy="1508760"/>
          </a:xfrm>
        </p:spPr>
        <p:txBody>
          <a:bodyPr>
            <a:normAutofit/>
          </a:bodyPr>
          <a:lstStyle/>
          <a:p>
            <a:pPr algn="ctr"/>
            <a:r>
              <a:rPr lang="en-US" sz="3600" b="1" i="1" u="sng" dirty="0">
                <a:solidFill>
                  <a:schemeClr val="accent1"/>
                </a:solidFill>
              </a:rPr>
              <a:t>Hydration Nation 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19" y="2308013"/>
            <a:ext cx="11015132" cy="420624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Water – Rest Break – Shade </a:t>
            </a:r>
            <a:r>
              <a:rPr lang="en-US" dirty="0"/>
              <a:t>= Outdoor worker mantra from OSHA &amp; CDC </a:t>
            </a:r>
          </a:p>
          <a:p>
            <a:pPr>
              <a:buFont typeface="Arial"/>
              <a:buChar char="•"/>
            </a:pPr>
            <a:r>
              <a:rPr lang="en-US" dirty="0"/>
              <a:t>June temps will likely be on ‘London Broil’ setting</a:t>
            </a:r>
          </a:p>
          <a:p>
            <a:pPr>
              <a:buFont typeface="Arial"/>
              <a:buChar char="•"/>
            </a:pPr>
            <a:r>
              <a:rPr lang="en-US" b="1" u="sng" dirty="0">
                <a:solidFill>
                  <a:schemeClr val="accent1"/>
                </a:solidFill>
              </a:rPr>
              <a:t>Stay well Hydrated</a:t>
            </a:r>
            <a:r>
              <a:rPr lang="en-US" dirty="0"/>
              <a:t> – this means more than chugging a couple bottles of water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Don’t Push It!</a:t>
            </a:r>
            <a:r>
              <a:rPr lang="en-US" dirty="0"/>
              <a:t> If you are being hammered in the sun, get into shade &amp; ease up. 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Rest breaks</a:t>
            </a:r>
            <a:r>
              <a:rPr lang="en-US" dirty="0"/>
              <a:t> = more frequent in high heat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Shade</a:t>
            </a:r>
            <a:r>
              <a:rPr lang="en-US" dirty="0"/>
              <a:t> in some form- umbrella – vehicle- sun brim hat- shelter - canopy, etc. </a:t>
            </a:r>
          </a:p>
          <a:p>
            <a:pPr>
              <a:buFont typeface="Arial"/>
              <a:buChar char="•"/>
            </a:pPr>
            <a:r>
              <a:rPr lang="en-US" dirty="0"/>
              <a:t>Drinking water must always be readily available</a:t>
            </a:r>
          </a:p>
          <a:p>
            <a:pPr>
              <a:buFont typeface="Arial"/>
              <a:buChar char="•"/>
            </a:pPr>
            <a:r>
              <a:rPr lang="en-US" dirty="0"/>
              <a:t>Diet – carb loading in high heat should be managed. Lunch should be minimal during high heat. Avoid grease, fast food, etc.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9E9C1C1-368E-482F-8BE2-03C387153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xmlns:lc="http://schemas.openxmlformats.org/drawingml/2006/lockedCanvas" r:id="rId3"/>
              </a:ext>
            </a:extLst>
          </a:blip>
          <a:stretch>
            <a:fillRect/>
          </a:stretch>
        </p:blipFill>
        <p:spPr>
          <a:xfrm rot="21263022">
            <a:off x="9929574" y="257318"/>
            <a:ext cx="1479834" cy="22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0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411" y="451555"/>
            <a:ext cx="10926589" cy="1100667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Walk –Stand- Climb – Slip &amp; Fall Avoidance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427" y="2102555"/>
            <a:ext cx="9784080" cy="3922889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b="1" u="sng" dirty="0"/>
              <a:t>Watch where you are walking!</a:t>
            </a:r>
            <a:r>
              <a:rPr lang="en-US" dirty="0"/>
              <a:t> Tripping over ‘own 2 feet’ is common hazard</a:t>
            </a:r>
          </a:p>
          <a:p>
            <a:pPr>
              <a:buFont typeface="Arial"/>
              <a:buChar char="•"/>
            </a:pPr>
            <a:r>
              <a:rPr lang="en-US" dirty="0"/>
              <a:t>Footwear selection should match the terrain. High tops are recommended </a:t>
            </a:r>
          </a:p>
          <a:p>
            <a:pPr>
              <a:buFont typeface="Arial"/>
              <a:buChar char="•"/>
            </a:pPr>
            <a:r>
              <a:rPr lang="en-US" b="1" dirty="0"/>
              <a:t>Those little eyelet cleats</a:t>
            </a:r>
            <a:r>
              <a:rPr lang="en-US" dirty="0"/>
              <a:t> on work boots are basically snag hazards</a:t>
            </a:r>
          </a:p>
          <a:p>
            <a:pPr>
              <a:buFont typeface="Arial"/>
              <a:buChar char="•"/>
            </a:pPr>
            <a:r>
              <a:rPr lang="en-US" dirty="0"/>
              <a:t>Laces, cuffs, hem lines, etc. can snag on these eyelets. And they don’t ‘give’. </a:t>
            </a:r>
          </a:p>
          <a:p>
            <a:pPr>
              <a:buFont typeface="Arial"/>
              <a:buChar char="•"/>
            </a:pPr>
            <a:r>
              <a:rPr lang="en-US" dirty="0"/>
              <a:t>Step over or around stuff on the ground. This is how ankle strain occurs. </a:t>
            </a:r>
          </a:p>
          <a:p>
            <a:pPr>
              <a:buFont typeface="Arial"/>
              <a:buChar char="•"/>
            </a:pPr>
            <a:r>
              <a:rPr lang="en-US" dirty="0"/>
              <a:t>Use a walking stick when appropriate. This provides improved upper body stability. 60% body weight is above the waist, so we are basically top heavy. Uneven ground adds to </a:t>
            </a:r>
            <a:r>
              <a:rPr lang="en-US" b="1" i="1" dirty="0"/>
              <a:t>disequilibrium</a:t>
            </a:r>
            <a:r>
              <a:rPr lang="en-US" dirty="0"/>
              <a:t> – loss of balance. 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68777" y="949446"/>
            <a:ext cx="8875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ground, outdoor, person, footwear&#10;&#10;Description automatically generated">
            <a:extLst>
              <a:ext uri="{FF2B5EF4-FFF2-40B4-BE49-F238E27FC236}">
                <a16:creationId xmlns="" xmlns:a16="http://schemas.microsoft.com/office/drawing/2014/main" xmlns:lc="http://schemas.openxmlformats.org/drawingml/2006/lockedCanvas" id="{524DA677-8700-4AF8-B3F0-B42D1ED4F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xmlns:lc="http://schemas.openxmlformats.org/drawingml/2006/lockedCanvas" r:id="rId3"/>
              </a:ext>
            </a:extLst>
          </a:blip>
          <a:stretch>
            <a:fillRect/>
          </a:stretch>
        </p:blipFill>
        <p:spPr>
          <a:xfrm>
            <a:off x="9539110" y="698107"/>
            <a:ext cx="2493699" cy="165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0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2260" y="461975"/>
            <a:ext cx="11046791" cy="1087424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Ergonomics for ‘Field Ops’ 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90" y="2138680"/>
            <a:ext cx="11633200" cy="459232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dirty="0"/>
              <a:t>Walk-stand-climb dynamic is basic physics to ‘get you there &amp; back.’ </a:t>
            </a:r>
          </a:p>
          <a:p>
            <a:pPr>
              <a:buFont typeface="Arial"/>
              <a:buChar char="•"/>
            </a:pPr>
            <a:r>
              <a:rPr lang="en-US" sz="2000" dirty="0"/>
              <a:t>Prolonged </a:t>
            </a:r>
            <a:r>
              <a:rPr lang="en-US" sz="2000" b="1" u="sng" dirty="0"/>
              <a:t>bending crouching kneeling</a:t>
            </a:r>
            <a:r>
              <a:rPr lang="en-US" sz="2000" dirty="0"/>
              <a:t> can cause muscle ‘stasis,’ meaning you cannot move so easily to ‘get up’ from a cramped position. </a:t>
            </a:r>
          </a:p>
          <a:p>
            <a:pPr>
              <a:buFont typeface="Arial"/>
              <a:buChar char="•"/>
            </a:pPr>
            <a:r>
              <a:rPr lang="en-US" sz="2000" dirty="0"/>
              <a:t>This can cause sudden high force load on a soft tissue mass that has been deprived of circulatory capacity from the crouch. When you’re ‘stiff’ do ‘Stretch n’ Flex.’ </a:t>
            </a:r>
          </a:p>
          <a:p>
            <a:pPr>
              <a:buFont typeface="Arial"/>
              <a:buChar char="•"/>
            </a:pPr>
            <a:r>
              <a:rPr lang="en-US" sz="2000" b="1" u="sng" dirty="0">
                <a:solidFill>
                  <a:schemeClr val="accent2"/>
                </a:solidFill>
              </a:rPr>
              <a:t>GET UP SLOWLY. </a:t>
            </a:r>
            <a:r>
              <a:rPr lang="en-US" sz="2000" dirty="0"/>
              <a:t>Transfer body weight proportionally to avoid strain on a body part. </a:t>
            </a:r>
          </a:p>
          <a:p>
            <a:pPr>
              <a:buFont typeface="Arial"/>
              <a:buChar char="•"/>
            </a:pPr>
            <a:r>
              <a:rPr lang="en-US" sz="2000" dirty="0"/>
              <a:t>Use a ‘crutch’ to assist getting up — this could be anything to help stabilize and shift your weight. I.e,. tool, tripod, stake, co-worker, etc. </a:t>
            </a:r>
          </a:p>
          <a:p>
            <a:pPr>
              <a:buFont typeface="Arial"/>
              <a:buChar char="•"/>
            </a:pPr>
            <a:r>
              <a:rPr lang="en-US" sz="2000" dirty="0"/>
              <a:t>It doesn’t take much to ease the strain when re-positioning. Your ankle, foot, leg and back muscles will appreciate the assist. </a:t>
            </a:r>
          </a:p>
        </p:txBody>
      </p:sp>
      <p:pic>
        <p:nvPicPr>
          <p:cNvPr id="4" name="Picture 3" descr="A picture containing sport, person, barbell, exercise device&#10;&#10;Description automatically generated">
            <a:extLst>
              <a:ext uri="{FF2B5EF4-FFF2-40B4-BE49-F238E27FC236}">
                <a16:creationId xmlns="" xmlns:a16="http://schemas.microsoft.com/office/drawing/2014/main" xmlns:lc="http://schemas.openxmlformats.org/drawingml/2006/lockedCanvas" id="{52D00719-756E-4649-ADDD-4EEE54BE2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xmlns:lc="http://schemas.openxmlformats.org/drawingml/2006/lockedCanvas" r:id="rId3"/>
              </a:ext>
            </a:extLst>
          </a:blip>
          <a:stretch>
            <a:fillRect/>
          </a:stretch>
        </p:blipFill>
        <p:spPr>
          <a:xfrm rot="1376225">
            <a:off x="9760219" y="1144231"/>
            <a:ext cx="1984897" cy="112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0065"/>
            <a:ext cx="10667998" cy="150876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solidFill>
                  <a:schemeClr val="accent6">
                    <a:lumMod val="50000"/>
                  </a:schemeClr>
                </a:solidFill>
              </a:rPr>
              <a:t>Hand, Arm &amp; Finger Injury Avoidance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445" y="1870568"/>
            <a:ext cx="10718888" cy="420624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dirty="0"/>
              <a:t>Includes wrist, elbow, shoulder – upper extremity function. This involves a leverage equation            and mechanical risk evaluation. </a:t>
            </a:r>
          </a:p>
          <a:p>
            <a:pPr>
              <a:buFont typeface="Arial"/>
              <a:buChar char="•"/>
            </a:pPr>
            <a:r>
              <a:rPr lang="en-US" sz="1800" b="1" u="sng" dirty="0"/>
              <a:t>LOOK before sticking your hand </a:t>
            </a:r>
            <a:r>
              <a:rPr lang="en-US" sz="1800" dirty="0"/>
              <a:t>into a: toolbox, compartment, culvert, pinch point, hinge, etc. Think: What can crush, impact, stab, bite your finger? </a:t>
            </a:r>
          </a:p>
          <a:p>
            <a:pPr>
              <a:buFont typeface="Arial"/>
              <a:buChar char="•"/>
            </a:pPr>
            <a:r>
              <a:rPr lang="en-US" sz="1800" dirty="0"/>
              <a:t>I.e., opening a manhole lid, reaching for a tool or handful of rods, using high hand or finger force, hammering, pulling on a jagged object, MACHETE USE, clearing brush, digging, etc. </a:t>
            </a:r>
          </a:p>
          <a:p>
            <a:pPr>
              <a:buFont typeface="Arial"/>
              <a:buChar char="•"/>
            </a:pPr>
            <a:r>
              <a:rPr lang="en-US" sz="1800" dirty="0"/>
              <a:t>Use proper PPE/gloves for the work. Use correct hand ‘posture’ – pinch rip, hook grip, power grip for the task. </a:t>
            </a:r>
          </a:p>
          <a:p>
            <a:pPr>
              <a:buFont typeface="Arial"/>
              <a:buChar char="•"/>
            </a:pPr>
            <a:r>
              <a:rPr lang="en-US" sz="1800" dirty="0"/>
              <a:t>Avoid placing all of body weight onto single point, i.e., elbow or knee, on hard surfaces.</a:t>
            </a:r>
          </a:p>
          <a:p>
            <a:pPr>
              <a:buFont typeface="Arial"/>
              <a:buChar char="•"/>
            </a:pPr>
            <a:r>
              <a:rPr lang="en-US" sz="1800" u="sng" dirty="0"/>
              <a:t>Caution: anytime the arm is raised above the shoulder, </a:t>
            </a:r>
            <a:r>
              <a:rPr lang="en-US" sz="1800" dirty="0"/>
              <a:t>there is a high force exerted on the rotator cuff. This is a relatively fragile part when out of position. A torn cuff is painful, does not heal easily, surgery is not 100% fix. You won’t be picking up your kids for a long time. </a:t>
            </a:r>
          </a:p>
          <a:p>
            <a:pPr>
              <a:buFont typeface="Arial"/>
              <a:buChar char="•"/>
            </a:pPr>
            <a:r>
              <a:rPr lang="en-US" sz="1800" dirty="0"/>
              <a:t>Pay a lot of attention to 1) AVOID this position when possible (i.e., MACHETE USE) and 2) use proper body posture to avoid strain on the ‘open’ shoulder. This is a common injury among landscapers. We should learn a lesson from them. </a:t>
            </a:r>
          </a:p>
          <a:p>
            <a:pPr>
              <a:buFont typeface="Arial"/>
              <a:buChar char="•"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87D52569-ACEA-4618-9ACB-608529C95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xmlns:lc="http://schemas.openxmlformats.org/drawingml/2006/lockedCanvas" r:id="rId3"/>
              </a:ext>
            </a:extLst>
          </a:blip>
          <a:stretch>
            <a:fillRect/>
          </a:stretch>
        </p:blipFill>
        <p:spPr>
          <a:xfrm>
            <a:off x="10171390" y="588573"/>
            <a:ext cx="1839888" cy="156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0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444" y="284176"/>
            <a:ext cx="10676555" cy="1508760"/>
          </a:xfrm>
        </p:spPr>
        <p:txBody>
          <a:bodyPr/>
          <a:lstStyle/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Eye Injury Prevention Reminders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141" y="1870569"/>
            <a:ext cx="9784080" cy="420624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dirty="0"/>
              <a:t>If you are not carrying at least </a:t>
            </a:r>
            <a:r>
              <a:rPr lang="en-US" sz="1800" b="1" u="sng" dirty="0">
                <a:solidFill>
                  <a:schemeClr val="accent6">
                    <a:lumMod val="50000"/>
                  </a:schemeClr>
                </a:solidFill>
              </a:rPr>
              <a:t>TWO types </a:t>
            </a:r>
            <a:r>
              <a:rPr lang="en-US" sz="1800" dirty="0"/>
              <a:t>of eye protection, this is a Safety FAIL: Clear &amp; tinted wraparounds should be bedrock requirements. </a:t>
            </a:r>
          </a:p>
          <a:p>
            <a:pPr>
              <a:buFont typeface="Arial"/>
              <a:buChar char="•"/>
            </a:pPr>
            <a:r>
              <a:rPr lang="en-US" sz="1800" dirty="0"/>
              <a:t>Practically </a:t>
            </a:r>
            <a:r>
              <a:rPr lang="en-US" sz="1800" b="1" u="sng" dirty="0"/>
              <a:t>all field ops exposure </a:t>
            </a:r>
            <a:r>
              <a:rPr lang="en-US" sz="1800" dirty="0"/>
              <a:t>should have some form of eye protection. </a:t>
            </a:r>
          </a:p>
          <a:p>
            <a:pPr>
              <a:buFont typeface="Arial"/>
              <a:buChar char="•"/>
            </a:pPr>
            <a:r>
              <a:rPr lang="en-US" sz="1800" dirty="0"/>
              <a:t>If you need to use a tool, such as a hammer, specify the type of PPE. Most at risk: male, age 18-45. Think. </a:t>
            </a:r>
          </a:p>
          <a:p>
            <a:pPr>
              <a:buFont typeface="Arial"/>
              <a:buChar char="•"/>
            </a:pPr>
            <a:r>
              <a:rPr lang="en-US" sz="1800" u="sng" dirty="0"/>
              <a:t>Do not look for excuses why not to wear eye protection</a:t>
            </a:r>
            <a:r>
              <a:rPr lang="en-US" sz="1800" dirty="0"/>
              <a:t>. Mother Nature is increasingly unpredictable. You will never out-guess Her. More so considering where we work. </a:t>
            </a:r>
          </a:p>
          <a:p>
            <a:pPr>
              <a:buFont typeface="Arial"/>
              <a:buChar char="•"/>
            </a:pPr>
            <a:r>
              <a:rPr lang="en-US" sz="1800" dirty="0"/>
              <a:t>The human eye is a relatively fragile structure, designed for vision. Not for impact, abrasion, puncture, contamination (i.e,. poison ivy) chemical burn, etc.</a:t>
            </a:r>
          </a:p>
          <a:p>
            <a:pPr>
              <a:buFont typeface="Arial"/>
              <a:buChar char="•"/>
            </a:pPr>
            <a:r>
              <a:rPr lang="en-US" sz="1800" dirty="0"/>
              <a:t>The eye has a couple of minimal natural defense mechanisms, but seriously, do you want to risk a ‘sharp stick in the eye’ for a lame excuse trade off? </a:t>
            </a:r>
          </a:p>
          <a:p>
            <a:pPr>
              <a:buFont typeface="Arial"/>
              <a:buChar char="•"/>
            </a:pPr>
            <a:r>
              <a:rPr lang="en-US" sz="1800" dirty="0"/>
              <a:t>ANSI rated wrap-arounds are about $4 a pair. They are highly protective. </a:t>
            </a:r>
            <a:r>
              <a:rPr lang="en-US" sz="1800" dirty="0" err="1"/>
              <a:t>Oakleys</a:t>
            </a:r>
            <a:r>
              <a:rPr lang="en-US" sz="1800" dirty="0"/>
              <a:t>, Ray Ban, etc,. a bit more expensive. But remember, this is not a beauty contest. </a:t>
            </a:r>
          </a:p>
          <a:p>
            <a:pPr>
              <a:buFont typeface="Arial"/>
              <a:buChar char="•"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Good Practice: Wear EYE PROTECTION anytime you are outside the a truck or sweeper!</a:t>
            </a:r>
          </a:p>
        </p:txBody>
      </p:sp>
    </p:spTree>
    <p:extLst>
      <p:ext uri="{BB962C8B-B14F-4D97-AF65-F5344CB8AC3E}">
        <p14:creationId xmlns:p14="http://schemas.microsoft.com/office/powerpoint/2010/main" val="156999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Defensive Driving &amp; Life </a:t>
            </a:r>
            <a:b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Survival Tips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364" y="2406791"/>
            <a:ext cx="9784080" cy="420624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b="1" u="sng" dirty="0">
                <a:solidFill>
                  <a:schemeClr val="accent6">
                    <a:lumMod val="50000"/>
                  </a:schemeClr>
                </a:solidFill>
              </a:rPr>
              <a:t>Visibility = survivability.</a:t>
            </a:r>
            <a:r>
              <a:rPr lang="en-US" sz="1800" dirty="0"/>
              <a:t> Daytime Running Lights on the vehicle; High Viz Vest on YOU when outside the vehicle. In all traffic environments, including parking lots. The statistics pretty much prove this.</a:t>
            </a:r>
          </a:p>
          <a:p>
            <a:pPr>
              <a:buFont typeface="Arial"/>
              <a:buChar char="•"/>
            </a:pPr>
            <a:r>
              <a:rPr lang="en-US" sz="1800" b="1" u="sng" dirty="0">
                <a:solidFill>
                  <a:schemeClr val="accent6">
                    <a:lumMod val="50000"/>
                  </a:schemeClr>
                </a:solidFill>
              </a:rPr>
              <a:t>Distance = collision avoidance</a:t>
            </a:r>
            <a:r>
              <a:rPr lang="en-US" sz="1800" dirty="0"/>
              <a:t>. The 4 second rule applies. That’s a ‘long way,’ until you’re in a situation.’ Practice keeping your distance in ALL environments. </a:t>
            </a:r>
          </a:p>
          <a:p>
            <a:pPr>
              <a:buFont typeface="Arial"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Improper lane change — </a:t>
            </a:r>
            <a:r>
              <a:rPr lang="en-US" sz="1800" dirty="0"/>
              <a:t>the leading cause of road-rage &amp; fender benders</a:t>
            </a:r>
          </a:p>
          <a:p>
            <a:pPr>
              <a:buFont typeface="Arial"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Failure to check rear before backing</a:t>
            </a:r>
            <a:r>
              <a:rPr lang="en-US" sz="1800" dirty="0"/>
              <a:t>. Camera can help but in many cases, co-worker or driver, get out &amp; LOOK. Use defensive parking when possible. </a:t>
            </a:r>
          </a:p>
          <a:p>
            <a:pPr>
              <a:buFont typeface="Arial"/>
              <a:buChar char="•"/>
            </a:pPr>
            <a:r>
              <a:rPr lang="en-US" sz="1800" b="1" u="sng" dirty="0">
                <a:solidFill>
                  <a:srgbClr val="FF0000"/>
                </a:solidFill>
              </a:rPr>
              <a:t>NO DISTRACTIONS</a:t>
            </a:r>
            <a:r>
              <a:rPr lang="en-US" sz="1800" dirty="0"/>
              <a:t>. Daydreaming included. </a:t>
            </a:r>
            <a:r>
              <a:rPr lang="en-US" sz="1800" b="1" u="sng" dirty="0">
                <a:solidFill>
                  <a:schemeClr val="accent6">
                    <a:lumMod val="50000"/>
                  </a:schemeClr>
                </a:solidFill>
              </a:rPr>
              <a:t>FOCUS</a:t>
            </a:r>
            <a:r>
              <a:rPr lang="en-US" sz="1800" dirty="0"/>
              <a:t> on safe driving. </a:t>
            </a:r>
          </a:p>
          <a:p>
            <a:pPr>
              <a:buFont typeface="Arial"/>
              <a:buChar char="•"/>
            </a:pPr>
            <a:r>
              <a:rPr lang="en-US" sz="1800" b="1" u="sng" dirty="0">
                <a:solidFill>
                  <a:srgbClr val="FF0000"/>
                </a:solidFill>
              </a:rPr>
              <a:t>Speeding on 2 lane, undivided roads</a:t>
            </a:r>
            <a:r>
              <a:rPr lang="en-US" sz="1800" dirty="0"/>
              <a:t>. GPS Tracking, remember? </a:t>
            </a:r>
          </a:p>
          <a:p>
            <a:pPr>
              <a:buFont typeface="Arial"/>
              <a:buChar char="•"/>
            </a:pPr>
            <a:r>
              <a:rPr lang="en-US" sz="1800" dirty="0"/>
              <a:t>Defensive driving is deliberate &amp; conscientious. Summer raises the bar on incident avoidance. Avoid complacency. Most accidents occur @ 25 miles near home. </a:t>
            </a:r>
          </a:p>
          <a:p>
            <a:pPr>
              <a:buFont typeface="Arial"/>
              <a:buChar char="•"/>
            </a:pPr>
            <a:endParaRPr lang="en-US" sz="1800" dirty="0"/>
          </a:p>
          <a:p>
            <a:pPr>
              <a:buFont typeface="Arial"/>
              <a:buChar char="•"/>
            </a:pPr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6B948F-8B14-4B2A-AF71-5083F8ABB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xmlns:lc="http://schemas.openxmlformats.org/drawingml/2006/lockedCanvas" r:id="rId3"/>
              </a:ext>
            </a:extLst>
          </a:blip>
          <a:stretch>
            <a:fillRect/>
          </a:stretch>
        </p:blipFill>
        <p:spPr>
          <a:xfrm>
            <a:off x="9884834" y="267950"/>
            <a:ext cx="2159242" cy="14394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2554" y="1807612"/>
            <a:ext cx="10823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Properly explained, this section is a semester long course. Here it is in @10 lines: </a:t>
            </a:r>
          </a:p>
        </p:txBody>
      </p:sp>
    </p:spTree>
    <p:extLst>
      <p:ext uri="{BB962C8B-B14F-4D97-AF65-F5344CB8AC3E}">
        <p14:creationId xmlns:p14="http://schemas.microsoft.com/office/powerpoint/2010/main" val="1561411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2277</TotalTime>
  <Words>1148</Words>
  <Application>Microsoft Macintosh PowerPoint</Application>
  <PresentationFormat>Custom</PresentationFormat>
  <Paragraphs>56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Banded</vt:lpstr>
      <vt:lpstr>PowerPoint Presentation</vt:lpstr>
      <vt:lpstr>Hydration Nation </vt:lpstr>
      <vt:lpstr>Walk –Stand- Climb – Slip &amp; Fall Avoidance</vt:lpstr>
      <vt:lpstr>Ergonomics for ‘Field Ops’ </vt:lpstr>
      <vt:lpstr>Hand, Arm &amp; Finger Injury Avoidance</vt:lpstr>
      <vt:lpstr>Eye Injury Prevention Reminders</vt:lpstr>
      <vt:lpstr>Defensive Driving &amp; Life  Survival Tips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January, 2017 Happy &amp; SAFE New Year!</dc:title>
  <dc:creator>John Meola</dc:creator>
  <cp:lastModifiedBy>Ranger Kidwell-Ross</cp:lastModifiedBy>
  <cp:revision>70</cp:revision>
  <cp:lastPrinted>2017-08-15T19:42:38Z</cp:lastPrinted>
  <dcterms:created xsi:type="dcterms:W3CDTF">2016-12-30T15:05:27Z</dcterms:created>
  <dcterms:modified xsi:type="dcterms:W3CDTF">2021-06-15T14:47:31Z</dcterms:modified>
</cp:coreProperties>
</file>