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9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>
      <p:cViewPr>
        <p:scale>
          <a:sx n="90" d="100"/>
          <a:sy n="90" d="100"/>
        </p:scale>
        <p:origin x="-12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FB63B39-E3F8-49E0-BED4-63FE4BCC1138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63B39-E3F8-49E0-BED4-63FE4BCC1138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3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9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9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B63B39-E3F8-49E0-BED4-63FE4BCC1138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1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223" y="3987396"/>
            <a:ext cx="9144000" cy="292704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 dirty="0"/>
              <a:t>Take Care re: Stress of Approaching Holidays</a:t>
            </a:r>
            <a:endParaRPr lang="en-US" sz="2400"/>
          </a:p>
          <a:p>
            <a:pPr marL="457200" indent="-457200" algn="l">
              <a:buFont typeface="Arial"/>
              <a:buChar char="•"/>
            </a:pPr>
            <a:r>
              <a:rPr lang="en-US" sz="2400"/>
              <a:t>Winter Cold Weather Precautions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/>
              <a:t>Deer Season — Extra Caution on Rural Roads 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/>
              <a:t>Weather Turning Cooler — Acclimate, Adjust, Hydrate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/>
              <a:t>Vehicle Dynamics in Cold Weather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/>
              <a:t>Load Carrying Advice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/>
              <a:t>Slip &amp; Fall Cautions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7606" y="2450022"/>
            <a:ext cx="1130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November Safety Info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2" name="Picture 1" descr="MeolaSafetyMeetingLogo4WSATimmons500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43" y="172155"/>
            <a:ext cx="4879623" cy="1781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6" y="338667"/>
            <a:ext cx="1778000" cy="177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217" y="612421"/>
            <a:ext cx="3533672" cy="17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74" y="413998"/>
            <a:ext cx="11358715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chemeClr val="accent1"/>
                </a:solidFill>
              </a:rPr>
              <a:t>E</a:t>
            </a:r>
            <a:r>
              <a:rPr lang="en-US" sz="3600" b="1" dirty="0">
                <a:solidFill>
                  <a:schemeClr val="accent1"/>
                </a:solidFill>
              </a:rPr>
              <a:t>xtra care, compassion, needed during holidays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97" y="2750538"/>
            <a:ext cx="11015132" cy="420624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/>
              <a:t>Thanksgiving is only a few weeks away. Along with shorter days….</a:t>
            </a:r>
          </a:p>
          <a:p>
            <a:pPr>
              <a:buFont typeface="Arial"/>
              <a:buChar char="•"/>
            </a:pPr>
            <a:r>
              <a:rPr lang="en-US"/>
              <a:t>Generally, stress levels increase around the holidays, for myriad reasons</a:t>
            </a:r>
          </a:p>
          <a:p>
            <a:pPr>
              <a:buFont typeface="Arial"/>
              <a:buChar char="•"/>
            </a:pPr>
            <a:r>
              <a:rPr lang="en-US"/>
              <a:t>Empathy is a highly prized attribute, particularly in these times. </a:t>
            </a:r>
          </a:p>
          <a:p>
            <a:pPr>
              <a:buFont typeface="Arial"/>
              <a:buChar char="•"/>
            </a:pPr>
            <a:r>
              <a:rPr lang="en-US"/>
              <a:t>There are multiple reasons for us to be thankful, even in adversity. </a:t>
            </a:r>
          </a:p>
          <a:p>
            <a:pPr>
              <a:buFont typeface="Arial"/>
              <a:buChar char="•"/>
            </a:pPr>
            <a:r>
              <a:rPr lang="en-US"/>
              <a:t>All persons handle stress differently. From irritant to trauma level, try to keep a balanced view. Stress can be managed. </a:t>
            </a:r>
          </a:p>
          <a:p>
            <a:pPr>
              <a:buFont typeface="Arial"/>
              <a:buChar char="•"/>
            </a:pPr>
            <a:r>
              <a:rPr lang="en-US"/>
              <a:t>Counselors generally advise to talk out an issue before it gets ‘under the skin’. </a:t>
            </a:r>
          </a:p>
          <a:p>
            <a:pPr>
              <a:buFont typeface="Arial"/>
              <a:buChar char="•"/>
            </a:pPr>
            <a:r>
              <a:rPr lang="en-US"/>
              <a:t>Confide in a trusted person to balance out an issue. 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156" y="1373011"/>
            <a:ext cx="1971188" cy="1477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89" y="1399299"/>
            <a:ext cx="2116667" cy="13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0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11" y="451555"/>
            <a:ext cx="10926589" cy="110066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Prepare for the Approaching winter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27" y="2102555"/>
            <a:ext cx="9784080" cy="3922889"/>
          </a:xfrm>
        </p:spPr>
        <p:txBody>
          <a:bodyPr>
            <a:noAutofit/>
          </a:bodyPr>
          <a:lstStyle/>
          <a:p>
            <a:endParaRPr lang="en-US" sz="1800"/>
          </a:p>
          <a:p>
            <a:pPr>
              <a:buFont typeface="Arial"/>
              <a:buChar char="•"/>
            </a:pPr>
            <a:r>
              <a:rPr lang="en-US" sz="1800" b="1"/>
              <a:t>The science is unclear but if the past 10 years are a guide the snow shovel will stay mostly under the deck.</a:t>
            </a:r>
            <a:endParaRPr lang="en-US" sz="1800"/>
          </a:p>
          <a:p>
            <a:pPr>
              <a:buFont typeface="Arial"/>
              <a:buChar char="•"/>
            </a:pPr>
            <a:r>
              <a:rPr lang="en-US" sz="1800" b="1"/>
              <a:t>We may not get a ‘pass’ entirely. The freeze-thaw cycle is actually more treacherous and destructive overall. We are still learning to adapt.</a:t>
            </a:r>
            <a:endParaRPr lang="en-US" sz="1800"/>
          </a:p>
          <a:p>
            <a:pPr>
              <a:buFont typeface="Arial"/>
              <a:buChar char="•"/>
            </a:pPr>
            <a:r>
              <a:rPr lang="en-US" sz="1800" b="1"/>
              <a:t>Highway drainage structure maintenance is critical, esp. on bridges, grades, turns, etc. </a:t>
            </a:r>
            <a:endParaRPr lang="en-US" sz="1800"/>
          </a:p>
          <a:p>
            <a:pPr>
              <a:buFont typeface="Arial"/>
              <a:buChar char="•"/>
            </a:pPr>
            <a:r>
              <a:rPr lang="en-US" sz="1800" b="1"/>
              <a:t>DOTs generally do a good job, but all drivers need to learn what to look for. Defensive driving measures in icy rain conditions for example. </a:t>
            </a:r>
            <a:endParaRPr lang="en-US" sz="1800"/>
          </a:p>
          <a:p>
            <a:pPr>
              <a:buFont typeface="Arial"/>
              <a:buChar char="•"/>
            </a:pPr>
            <a:r>
              <a:rPr lang="en-US" sz="1800" b="1"/>
              <a:t>On the roads: Snow-birds; inexperienced and distracted drivers, 4WD SUV’s on their roofs</a:t>
            </a:r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1368777" y="949446"/>
            <a:ext cx="8875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836" y="1425222"/>
            <a:ext cx="1887164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0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2260" y="461975"/>
            <a:ext cx="11046791" cy="108742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Deer season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79" y="1503680"/>
            <a:ext cx="11633200" cy="583409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endParaRPr lang="en-US" sz="2000"/>
          </a:p>
          <a:p>
            <a:pPr>
              <a:buFont typeface="Arial"/>
              <a:buChar char="•"/>
            </a:pPr>
            <a:r>
              <a:rPr lang="en-US" sz="2000"/>
              <a:t>Deer can show up practically anyplace, any time and are naturally camouflaged. Hard to see even in daylight. </a:t>
            </a:r>
          </a:p>
          <a:p>
            <a:pPr>
              <a:buFont typeface="Arial"/>
              <a:buChar char="•"/>
            </a:pPr>
            <a:r>
              <a:rPr lang="en-US" sz="2000"/>
              <a:t>The hazard is two-fold: the risk of hitting the animal is first, followed by you or other drivers swerving to avoid the carcass. Or for that matter, any object in the road. </a:t>
            </a:r>
          </a:p>
          <a:p>
            <a:pPr>
              <a:buFont typeface="Arial"/>
              <a:buChar char="•"/>
            </a:pPr>
            <a:r>
              <a:rPr lang="en-US" sz="2000" b="1"/>
              <a:t>If you see a deer and avoid it, be aware there are usually others in the vicinity. 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/>
              <a:t>Avoid the reactive tendency to make a sudden ‘swerve’. This can result in a far worse outcome than a deer collision. </a:t>
            </a:r>
          </a:p>
          <a:p>
            <a:pPr>
              <a:buFont typeface="Arial"/>
              <a:buChar char="•"/>
            </a:pPr>
            <a:r>
              <a:rPr lang="en-US" sz="2000"/>
              <a:t>Leave ample space (4 seconds) to vehicle ahead. </a:t>
            </a:r>
          </a:p>
          <a:p>
            <a:pPr>
              <a:buFont typeface="Arial"/>
              <a:buChar char="•"/>
            </a:pPr>
            <a:r>
              <a:rPr lang="en-US" sz="2000"/>
              <a:t>If you see sudden brake lights on vehicles ahead of you, immediately back it down. They may have seen or hit one. </a:t>
            </a:r>
          </a:p>
          <a:p>
            <a:pPr>
              <a:buFont typeface="Arial"/>
              <a:buChar char="•"/>
            </a:pPr>
            <a:r>
              <a:rPr lang="en-US" sz="2000"/>
              <a:t>•</a:t>
            </a:r>
            <a:r>
              <a:rPr lang="en-US" sz="2000" b="1"/>
              <a:t>Infrastructure makes a difference</a:t>
            </a:r>
            <a:r>
              <a:rPr lang="en-US" sz="2000"/>
              <a:t>. 2 lane undivided roads require extreme caution. Moderate speed to stay close to posted limit; shorter daylight hours –keep headlight lens clean; use high beam courteously. </a:t>
            </a:r>
          </a:p>
          <a:p>
            <a:pPr>
              <a:buFont typeface="Arial"/>
              <a:buChar char="•"/>
            </a:pPr>
            <a:r>
              <a:rPr lang="en-US" sz="2000"/>
              <a:t>•</a:t>
            </a:r>
            <a:r>
              <a:rPr lang="en-US" sz="2000" b="1"/>
              <a:t>Safe driving is one defining trait of a conscientious employee.</a:t>
            </a:r>
            <a:r>
              <a:rPr lang="en-US" sz="2000"/>
              <a:t>We have a good track record, let’s keep it going!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333" y="393549"/>
            <a:ext cx="2667000" cy="14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2260" y="461975"/>
            <a:ext cx="9762593" cy="1087424"/>
          </a:xfrm>
        </p:spPr>
        <p:txBody>
          <a:bodyPr>
            <a:noAutofit/>
          </a:bodyPr>
          <a:lstStyle/>
          <a:p>
            <a:pPr algn="ctr"/>
            <a:r>
              <a:rPr lang="en-US" sz="3600"/>
              <a:t>Vehicle Dynamics in Cold Weather 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23" y="1856459"/>
            <a:ext cx="11633200" cy="459232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b="1"/>
              <a:t>An empty or lightly loaded truck is less stable on compromised surfaces,                               i.e., tendency to hydroplane, less braking friction; steering on gravel , etc. 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In most driving environments, this is not a big deal — until it becomes a big deal. 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In cold temps, allow vehicle to warm up the cab a bit.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Avoid bulky garments while driving. NO HOODIES! They impair peripheral vision. 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Carry spare washer fluid; ice-scraper, snow broom and de-frost/de-ice glass before driving.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If using 4 WD on highways, decrease travel speed proportionately 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Bridge decks and flyovers will freeze long before the roadway–overnight typically 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In snow, ice, sleet, rain –SLOW DOWN well before you need to take a turn. Avoid braking in a turn.</a:t>
            </a:r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800" y="128056"/>
            <a:ext cx="2390966" cy="24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96" y="405531"/>
            <a:ext cx="11822815" cy="1087424"/>
          </a:xfrm>
        </p:spPr>
        <p:txBody>
          <a:bodyPr>
            <a:noAutofit/>
          </a:bodyPr>
          <a:lstStyle/>
          <a:p>
            <a:pPr algn="ctr"/>
            <a:r>
              <a:rPr lang="en-US" sz="3600"/>
              <a:t>Winter: Hand &amp; Finger care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23" y="1856459"/>
            <a:ext cx="11633200" cy="459232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b="1" i="1"/>
              <a:t>Best Practice: </a:t>
            </a:r>
            <a:r>
              <a:rPr lang="en-US" sz="2000" b="1"/>
              <a:t>a few minutes of light-gauge calisthenics before carrying gear, swinging a tool, etc. ‘Limber up’!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Blood flow to muscles is important for walking, stand, lift, carry, reach, grasp, etc. Dexterity is reduced in cold. 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Dry skin is slippery-select the best grip type glove for the job,including driving a vehicle, tool handling, etc.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Range of motion is restricted by bulky garments. Dress in several light layers for best insulation from cold. 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The body will begin a period of adjustment as seasonal temps cool down. Stay properly hydrated, maintain regular sleep interval,keep a balanced diet.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Be aware of upper body weight, positioning, balance, equilibrium, on uneven surface, slope, crossing ditch line, etc. 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When possible, break a load down to smaller units. Or get some help. Or reconfigure the activity. DO NOT PUSH IT!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8250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96" y="405531"/>
            <a:ext cx="11822815" cy="1087424"/>
          </a:xfrm>
        </p:spPr>
        <p:txBody>
          <a:bodyPr>
            <a:noAutofit/>
          </a:bodyPr>
          <a:lstStyle/>
          <a:p>
            <a:pPr algn="ctr"/>
            <a:r>
              <a:rPr lang="en-US" sz="3600"/>
              <a:t>Slip and fall avoidance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23" y="1856459"/>
            <a:ext cx="11633200" cy="459232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b="1"/>
              <a:t>Check your footwear. Worn edges – soles &amp; heels – have less ‘grip’. On compromised surfaces, this can lead to SLIP, loss of balance. 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Use the proper type of boot for site &amp; weather conditions. High top lace-up for best lower leg and foot stability. 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Be aware of upper body weight, positioning, balance, equilibrium, on uneven surface, slope, crossing ditch line, etc. 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Use appropriate caution when carrying heavy or awkward loads on uneven terrain. 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When possible, break a load down to smaller units. Or get some help. Or reconfigure the activity. DO NOT PUSH IT! </a:t>
            </a:r>
            <a:endParaRPr lang="en-US" sz="2000"/>
          </a:p>
          <a:p>
            <a:pPr>
              <a:buFont typeface="Arial"/>
              <a:buChar char="•"/>
            </a:pPr>
            <a:r>
              <a:rPr lang="en-US" sz="2000" b="1"/>
              <a:t>Soft tissue injury – i.e., strain, sprain, pinched nerve, etc. is avoidable.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6174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5219</TotalTime>
  <Words>960</Words>
  <Application>Microsoft Macintosh PowerPoint</Application>
  <PresentationFormat>Custom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Banded</vt:lpstr>
      <vt:lpstr>PowerPoint Presentation</vt:lpstr>
      <vt:lpstr>Extra care, compassion, needed during holidays</vt:lpstr>
      <vt:lpstr>Prepare for the Approaching winter</vt:lpstr>
      <vt:lpstr>Deer season</vt:lpstr>
      <vt:lpstr>Vehicle Dynamics in Cold Weather </vt:lpstr>
      <vt:lpstr>Winter: Hand &amp; Finger care</vt:lpstr>
      <vt:lpstr>Slip and fall avoidance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January, 2017 Happy &amp; SAFE New Year!</dc:title>
  <dc:creator>John Meola</dc:creator>
  <cp:lastModifiedBy>Ranger Kidwell-Ross</cp:lastModifiedBy>
  <cp:revision>82</cp:revision>
  <cp:lastPrinted>2017-08-15T19:42:38Z</cp:lastPrinted>
  <dcterms:created xsi:type="dcterms:W3CDTF">2016-12-30T15:05:27Z</dcterms:created>
  <dcterms:modified xsi:type="dcterms:W3CDTF">2021-11-12T19:47:15Z</dcterms:modified>
</cp:coreProperties>
</file>