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128" y="6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hyperlink" Target="https://www.peakpx.com/632758/win-gamble-dice-jackpot-poker-chips-gambling-r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8223" y="4142618"/>
            <a:ext cx="9144000" cy="2927048"/>
          </a:xfrm>
        </p:spPr>
        <p:txBody>
          <a:bodyPr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Be Cautious in Glare Situations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Remember: Safe Driving = Defensive Driving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PPE Reminders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Advice on Several Topics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October 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2" name="Picture 1" descr="MeolaSafetyMeetingLogo4WSATimmons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43" y="172155"/>
            <a:ext cx="4879623" cy="17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174109"/>
            <a:ext cx="11358715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solidFill>
                  <a:schemeClr val="accent1"/>
                </a:solidFill>
              </a:rPr>
              <a:t>Deer – Glare – High Visibility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119" y="2308013"/>
            <a:ext cx="11015132" cy="420624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/>
              <a:t>NO amount of high viz apparel is effective in GLARE BLINDNESS</a:t>
            </a:r>
          </a:p>
          <a:p>
            <a:pPr>
              <a:buFont typeface="Arial"/>
              <a:buChar char="•"/>
            </a:pPr>
            <a:r>
              <a:rPr lang="en-US" dirty="0"/>
              <a:t>You are effectively BLIND to all optical sensory. </a:t>
            </a:r>
          </a:p>
          <a:p>
            <a:pPr>
              <a:buFont typeface="Arial"/>
              <a:buChar char="•"/>
            </a:pPr>
            <a:r>
              <a:rPr lang="en-US" dirty="0"/>
              <a:t>When the sun is behind you, approaching vehicles probably do not see you or your vehicle. </a:t>
            </a:r>
          </a:p>
          <a:p>
            <a:pPr>
              <a:buFont typeface="Arial"/>
              <a:buChar char="•"/>
            </a:pPr>
            <a:r>
              <a:rPr lang="en-US" dirty="0"/>
              <a:t>Daytime running lights and High Viz Apparel may not be effective in glare.</a:t>
            </a:r>
          </a:p>
          <a:p>
            <a:pPr>
              <a:buFont typeface="Arial"/>
              <a:buChar char="•"/>
            </a:pPr>
            <a:r>
              <a:rPr lang="en-US" dirty="0"/>
              <a:t>Best Practice = ‘Defensive Positioning’ on foot &amp; in vehicle. </a:t>
            </a:r>
          </a:p>
          <a:p>
            <a:pPr>
              <a:buFont typeface="Arial"/>
              <a:buChar char="•"/>
            </a:pPr>
            <a:r>
              <a:rPr lang="en-US" dirty="0"/>
              <a:t>MINIMIZE your exposure in all situations. This takes discipline. </a:t>
            </a:r>
          </a:p>
          <a:p>
            <a:pPr>
              <a:buFont typeface="Arial"/>
              <a:buChar char="•"/>
            </a:pPr>
            <a:r>
              <a:rPr lang="en-US" dirty="0"/>
              <a:t>Camera will document but not prevent an incident</a:t>
            </a:r>
          </a:p>
          <a:p>
            <a:pPr>
              <a:buFont typeface="Arial"/>
              <a:buChar char="•"/>
            </a:pPr>
            <a:r>
              <a:rPr lang="en-US" b="1" u="sng" dirty="0"/>
              <a:t>Do not become complacent or lazy.</a:t>
            </a:r>
            <a:r>
              <a:rPr lang="en-US" dirty="0"/>
              <a:t> Safe behavior usually involves a bit more effort. </a:t>
            </a:r>
          </a:p>
          <a:p>
            <a:pPr>
              <a:buFont typeface="Arial"/>
              <a:buChar char="•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714" y="1025407"/>
            <a:ext cx="1714286" cy="187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11" y="451555"/>
            <a:ext cx="10926589" cy="1100667"/>
          </a:xfrm>
        </p:spPr>
        <p:txBody>
          <a:bodyPr>
            <a:normAutofit/>
          </a:bodyPr>
          <a:lstStyle/>
          <a:p>
            <a:r>
              <a:rPr lang="en-US" b="1" u="sng" dirty="0"/>
              <a:t>Defensive Driving = Safe Work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427" y="2102555"/>
            <a:ext cx="9784080" cy="3922889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1800" b="1" u="sng" dirty="0"/>
              <a:t>A safe driver generally translates to a safe worker. </a:t>
            </a:r>
          </a:p>
          <a:p>
            <a:pPr>
              <a:buFont typeface="Arial"/>
              <a:buChar char="•"/>
            </a:pPr>
            <a:r>
              <a:rPr lang="en-US" sz="1800" b="1" u="sng" dirty="0"/>
              <a:t>Conservative judgement and decision-making</a:t>
            </a:r>
            <a:r>
              <a:rPr lang="en-US" sz="1800" dirty="0"/>
              <a:t> - behind the wheel and in </a:t>
            </a:r>
            <a:r>
              <a:rPr lang="en-US" sz="1800" b="1" u="sng" dirty="0"/>
              <a:t>self-directed work activity</a:t>
            </a:r>
            <a:r>
              <a:rPr lang="en-US" sz="1800" dirty="0"/>
              <a:t>. Most of our work is self-directed.  </a:t>
            </a:r>
          </a:p>
          <a:p>
            <a:pPr>
              <a:buFont typeface="Arial"/>
              <a:buChar char="•"/>
            </a:pPr>
            <a:r>
              <a:rPr lang="en-US" sz="1800" dirty="0"/>
              <a:t>In other words, safe driving skills are transferable to the job site. We don’t want you taking risks in any situations. </a:t>
            </a:r>
          </a:p>
          <a:p>
            <a:pPr>
              <a:buFont typeface="Arial"/>
              <a:buChar char="•"/>
            </a:pPr>
            <a:r>
              <a:rPr lang="en-US" sz="1800" dirty="0"/>
              <a:t>Maintain a </a:t>
            </a:r>
            <a:r>
              <a:rPr lang="en-US" sz="1800" b="1" u="sng" dirty="0"/>
              <a:t>4 second following distance</a:t>
            </a:r>
            <a:r>
              <a:rPr lang="en-US" sz="1800" dirty="0"/>
              <a:t> in all driving environments.</a:t>
            </a:r>
          </a:p>
          <a:p>
            <a:pPr>
              <a:buFont typeface="Arial"/>
              <a:buChar char="•"/>
            </a:pPr>
            <a:r>
              <a:rPr lang="en-US" sz="1800" dirty="0"/>
              <a:t>Halloween – pedestrian safety reminder;</a:t>
            </a:r>
          </a:p>
          <a:p>
            <a:pPr>
              <a:buFont typeface="Arial"/>
              <a:buChar char="•"/>
            </a:pPr>
            <a:r>
              <a:rPr lang="en-US" sz="1800" dirty="0"/>
              <a:t>Apply the </a:t>
            </a:r>
            <a:r>
              <a:rPr lang="en-US" sz="1800" b="1" i="1" u="sng" dirty="0">
                <a:solidFill>
                  <a:schemeClr val="accent1"/>
                </a:solidFill>
              </a:rPr>
              <a:t>5 Keys of Defensive Driving*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FFC000"/>
                </a:solidFill>
              </a:rPr>
              <a:t>* </a:t>
            </a:r>
            <a:r>
              <a:rPr lang="en-US" sz="1800" b="1" dirty="0">
                <a:solidFill>
                  <a:srgbClr val="FFC000"/>
                </a:solidFill>
              </a:rPr>
              <a:t>1) Aim High in Steering; 2) Get the Big Picture; 3) Keep your eyes moving; 4) Make Sure THEY SEE YOU; 5) ALWAYS LEAVE YOURSELF AN OUT. </a:t>
            </a:r>
          </a:p>
          <a:p>
            <a:endParaRPr lang="en-US" sz="1800" b="1" i="1" u="sng" dirty="0">
              <a:solidFill>
                <a:schemeClr val="accent1"/>
              </a:solidFill>
            </a:endParaRPr>
          </a:p>
          <a:p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1368777" y="949446"/>
            <a:ext cx="88758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60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600" b="1" u="sng" dirty="0">
                <a:solidFill>
                  <a:schemeClr val="accent6">
                    <a:lumMod val="50000"/>
                  </a:schemeClr>
                </a:solidFill>
              </a:rPr>
              <a:t>PPE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490" y="2138680"/>
            <a:ext cx="11633200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dirty="0"/>
              <a:t>Examine your high viz garment. A year or longer exposure to sunlight plus periodic laundering </a:t>
            </a:r>
            <a:r>
              <a:rPr lang="en-US" sz="2000" u="sng" dirty="0"/>
              <a:t>can degrade luminosity</a:t>
            </a:r>
            <a:r>
              <a:rPr lang="en-US" sz="2000" dirty="0"/>
              <a:t>. </a:t>
            </a:r>
          </a:p>
          <a:p>
            <a:pPr>
              <a:buFont typeface="Arial"/>
              <a:buChar char="•"/>
            </a:pPr>
            <a:r>
              <a:rPr lang="en-US" sz="2000" b="1" u="sng" dirty="0"/>
              <a:t>Make sure your hi viz garment is properly ANSI rated and optimally brilliant. </a:t>
            </a:r>
          </a:p>
          <a:p>
            <a:pPr>
              <a:buFont typeface="Arial"/>
              <a:buChar char="•"/>
            </a:pPr>
            <a:r>
              <a:rPr lang="en-US" sz="2000" u="sng" dirty="0"/>
              <a:t>Best Practice</a:t>
            </a:r>
            <a:r>
              <a:rPr lang="en-US" sz="2000" dirty="0"/>
              <a:t>: write your name &amp; service date on hard hat &amp; vest</a:t>
            </a:r>
          </a:p>
          <a:p>
            <a:pPr>
              <a:buFont typeface="Arial"/>
              <a:buChar char="•"/>
            </a:pPr>
            <a:r>
              <a:rPr lang="en-US" sz="2000" dirty="0"/>
              <a:t>Launder high viz vest periodically. Air dry- avoid high heat. </a:t>
            </a:r>
          </a:p>
          <a:p>
            <a:pPr>
              <a:buFont typeface="Arial"/>
              <a:buChar char="•"/>
            </a:pPr>
            <a:r>
              <a:rPr lang="en-US" sz="2000" dirty="0"/>
              <a:t>WASH the interior of hat and suspension at least seasonally</a:t>
            </a:r>
          </a:p>
          <a:p>
            <a:pPr>
              <a:buFont typeface="Arial"/>
              <a:buChar char="•"/>
            </a:pPr>
            <a:r>
              <a:rPr lang="en-US" sz="2000" dirty="0"/>
              <a:t>Cold Weather – Dress in layers for adjustment during day. Temps can vary by 30+ degrees</a:t>
            </a:r>
          </a:p>
        </p:txBody>
      </p:sp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60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600" b="1" i="1" u="sng" dirty="0">
                <a:solidFill>
                  <a:schemeClr val="accent1"/>
                </a:solidFill>
              </a:rPr>
              <a:t>Everything Else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823" y="1955236"/>
            <a:ext cx="11633200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b="1" u="sng" dirty="0"/>
              <a:t>Check truck cargo caps or covers</a:t>
            </a:r>
          </a:p>
          <a:p>
            <a:pPr>
              <a:buFont typeface="Arial"/>
              <a:buChar char="•"/>
            </a:pPr>
            <a:r>
              <a:rPr lang="en-US" sz="2000" b="1" u="sng" dirty="0">
                <a:solidFill>
                  <a:schemeClr val="accent5">
                    <a:lumMod val="50000"/>
                  </a:schemeClr>
                </a:solidFill>
              </a:rPr>
              <a:t>Use at least THREE tie down straps </a:t>
            </a:r>
            <a:r>
              <a:rPr lang="en-US" sz="2000" dirty="0"/>
              <a:t>for any cargo bed, roof mounted or trailered equipment. </a:t>
            </a:r>
          </a:p>
          <a:p>
            <a:pPr>
              <a:buFont typeface="Arial"/>
              <a:buChar char="•"/>
            </a:pPr>
            <a:r>
              <a:rPr lang="en-US" sz="2000" dirty="0"/>
              <a:t>Use medium or heavy grade tie down straps. </a:t>
            </a:r>
          </a:p>
          <a:p>
            <a:pPr>
              <a:buFont typeface="Arial"/>
              <a:buChar char="•"/>
            </a:pPr>
            <a:r>
              <a:rPr lang="en-US" sz="2000" dirty="0" err="1"/>
              <a:t>The fact is: </a:t>
            </a:r>
            <a:r>
              <a:rPr lang="en-US" sz="2000" dirty="0"/>
              <a:t>junk blows off vehicles. This is an extreme traffic safety hazard. </a:t>
            </a:r>
          </a:p>
          <a:p>
            <a:pPr>
              <a:buFont typeface="Arial"/>
              <a:buChar char="•"/>
            </a:pPr>
            <a:r>
              <a:rPr lang="en-US" sz="2000" b="1" u="sng" dirty="0">
                <a:solidFill>
                  <a:srgbClr val="FFFFFF"/>
                </a:solidFill>
              </a:rPr>
              <a:t>Seasonal Advisory </a:t>
            </a:r>
            <a:r>
              <a:rPr lang="en-US" sz="2000" b="1" dirty="0">
                <a:solidFill>
                  <a:srgbClr val="FFFFFF"/>
                </a:solidFill>
              </a:rPr>
              <a:t>— </a:t>
            </a:r>
            <a:r>
              <a:rPr lang="en-US" sz="2000" b="1" i="1" u="sng" dirty="0">
                <a:solidFill>
                  <a:srgbClr val="FFFFFF"/>
                </a:solidFill>
              </a:rPr>
              <a:t>bees </a:t>
            </a:r>
            <a:r>
              <a:rPr lang="en-US" sz="2000" dirty="0"/>
              <a:t>of all types are particularly active and aggressive around now. Bee hives can be concealed practically anyplace. Always leave yourself a path of refuge. Avoid running – walk quickly. </a:t>
            </a:r>
          </a:p>
          <a:p>
            <a:pPr>
              <a:buFont typeface="Arial"/>
              <a:buChar char="•"/>
            </a:pPr>
            <a:r>
              <a:rPr lang="en-US" sz="2000" b="1" dirty="0">
                <a:solidFill>
                  <a:srgbClr val="FFFFFF"/>
                </a:solidFill>
              </a:rPr>
              <a:t>All edged tools must be carried in a sheath. </a:t>
            </a:r>
            <a:r>
              <a:rPr lang="en-US" sz="2000" dirty="0"/>
              <a:t>Avoid swinging tool ‘bounce-back’ on limb or truck. Assume proper stance when swinging. Swing the tool at sufficiently sharp angle to penetrate mass of wood. On vines, grass, lighter limbs, i.e. dime size diameter – use shear or pruner.</a:t>
            </a:r>
          </a:p>
          <a:p>
            <a:pPr>
              <a:buFont typeface="Arial"/>
              <a:buChar char="•"/>
            </a:pPr>
            <a:r>
              <a:rPr lang="en-US" sz="2000" dirty="0"/>
              <a:t>Wear high grip gloves when handling, using, carrying, etc. any tool. This improves dexterity, force, safety &amp; directional control. Hand &amp; finger injuries are common, painful &amp; preventable.</a:t>
            </a:r>
          </a:p>
          <a:p>
            <a:pPr>
              <a:buFont typeface="Arial"/>
              <a:buChar char="•"/>
            </a:pPr>
            <a:r>
              <a:rPr lang="en-US" sz="2000" dirty="0"/>
              <a:t>Extra caution – ladders; climbing of all type. Footwear; weight distribution; secure the ladder.</a:t>
            </a:r>
          </a:p>
          <a:p>
            <a:pPr>
              <a:buFont typeface="Arial"/>
              <a:buChar char="•"/>
            </a:pPr>
            <a:endParaRPr lang="en-US" sz="2000" dirty="0"/>
          </a:p>
        </p:txBody>
      </p:sp>
      <p:pic>
        <p:nvPicPr>
          <p:cNvPr id="4" name="Picture 3" descr="A picture containing room, gambling house, plastic&#10;&#10;Description automatically generated">
            <a:extLst>
              <a:ext uri="{FF2B5EF4-FFF2-40B4-BE49-F238E27FC236}">
                <a16:creationId xmlns="" xmlns:a16="http://schemas.microsoft.com/office/drawing/2014/main" xmlns:lc="http://schemas.openxmlformats.org/drawingml/2006/lockedCanvas" id="{D5A1002A-837D-4FD1-BA30-0FC90D1DEC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xmlns:lc="http://schemas.openxmlformats.org/drawingml/2006/lockedCanvas" r:id="rId3"/>
              </a:ext>
            </a:extLst>
          </a:blip>
          <a:stretch>
            <a:fillRect/>
          </a:stretch>
        </p:blipFill>
        <p:spPr>
          <a:xfrm>
            <a:off x="9614350" y="691886"/>
            <a:ext cx="176863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24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2330</TotalTime>
  <Words>553</Words>
  <Application>Microsoft Macintosh PowerPoint</Application>
  <PresentationFormat>Custom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Banded</vt:lpstr>
      <vt:lpstr>PowerPoint Presentation</vt:lpstr>
      <vt:lpstr>Deer – Glare – High Visibility</vt:lpstr>
      <vt:lpstr>Defensive Driving = Safe Work</vt:lpstr>
      <vt:lpstr>PPE</vt:lpstr>
      <vt:lpstr>Everything Else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78</cp:revision>
  <cp:lastPrinted>2017-08-15T19:42:38Z</cp:lastPrinted>
  <dcterms:created xsi:type="dcterms:W3CDTF">2016-12-30T15:05:27Z</dcterms:created>
  <dcterms:modified xsi:type="dcterms:W3CDTF">2021-10-12T20:48:08Z</dcterms:modified>
</cp:coreProperties>
</file>