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59" r:id="rId5"/>
    <p:sldId id="2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7" autoAdjust="0"/>
    <p:restoredTop sz="94660"/>
  </p:normalViewPr>
  <p:slideViewPr>
    <p:cSldViewPr snapToGrid="0">
      <p:cViewPr>
        <p:scale>
          <a:sx n="90" d="100"/>
          <a:sy n="90" d="100"/>
        </p:scale>
        <p:origin x="-112" y="-4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79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FB63B39-E3F8-49E0-BED4-63FE4BCC113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6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2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33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68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3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797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9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15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hyperlink" Target="https://pxhere.com/en/photo/326986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8223" y="4142618"/>
            <a:ext cx="9144000" cy="2927048"/>
          </a:xfrm>
        </p:spPr>
        <p:txBody>
          <a:bodyPr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dirty="0"/>
              <a:t>Back To School Cautions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dirty="0"/>
              <a:t>Deer Season Cautions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dirty="0"/>
              <a:t>Blinding Glare Season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dirty="0"/>
              <a:t>Participate in Close Call Reporting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7606" y="2450022"/>
            <a:ext cx="113077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September Safety Info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/>
              <a:cs typeface="Arial Black"/>
            </a:endParaRPr>
          </a:p>
        </p:txBody>
      </p:sp>
      <p:pic>
        <p:nvPicPr>
          <p:cNvPr id="2" name="Picture 1" descr="MeolaSafetyMeetingLogo4WSATimmons500w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5443" y="172155"/>
            <a:ext cx="4879623" cy="17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569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896" y="174109"/>
            <a:ext cx="11358715" cy="1508760"/>
          </a:xfrm>
        </p:spPr>
        <p:txBody>
          <a:bodyPr>
            <a:normAutofit/>
          </a:bodyPr>
          <a:lstStyle/>
          <a:p>
            <a:pPr algn="ctr"/>
            <a:r>
              <a:rPr lang="en-US" sz="3600" b="1" u="sng" dirty="0"/>
              <a:t>Back To School – Safely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119" y="2308013"/>
            <a:ext cx="11015132" cy="420624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Early AM school bus routes – be familiar with your route &amp; crossings. </a:t>
            </a:r>
          </a:p>
          <a:p>
            <a:r>
              <a:rPr lang="en-US" dirty="0"/>
              <a:t>School zones and speed reduction times are typically posted and periodically monitored when in effect. </a:t>
            </a:r>
          </a:p>
          <a:p>
            <a:r>
              <a:rPr lang="en-US" u="sng" dirty="0"/>
              <a:t>Watch for pedestrians and bicyclists</a:t>
            </a:r>
            <a:r>
              <a:rPr lang="en-US" dirty="0"/>
              <a:t> at all times in and around school zones</a:t>
            </a:r>
          </a:p>
          <a:p>
            <a:r>
              <a:rPr lang="en-US" dirty="0"/>
              <a:t>Crosswalks marked &amp; not – kids will walk practically anywhere</a:t>
            </a:r>
          </a:p>
          <a:p>
            <a:r>
              <a:rPr lang="en-US" dirty="0"/>
              <a:t>Commuter traffic increase due to bus driver shortage</a:t>
            </a:r>
          </a:p>
          <a:p>
            <a:r>
              <a:rPr lang="en-US" dirty="0"/>
              <a:t>Late afternoon – activities &amp; athletics, stay alert in School Zones </a:t>
            </a:r>
          </a:p>
          <a:p>
            <a:r>
              <a:rPr lang="en-US" dirty="0"/>
              <a:t>Youthful Drivers – more than 2 persons in a vehicle could indicate a distracted driver. Give sufficient clearance</a:t>
            </a:r>
          </a:p>
          <a:p>
            <a:r>
              <a:rPr lang="en-US" dirty="0"/>
              <a:t>College students- hauling furniture on interstate in overloaded vehicle.  Mattress, furniture &amp; road debris resulting; fatigue or impaired. Stay Alert.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714" y="1025407"/>
            <a:ext cx="1714286" cy="187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905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411" y="451555"/>
            <a:ext cx="10926589" cy="1100667"/>
          </a:xfrm>
        </p:spPr>
        <p:txBody>
          <a:bodyPr>
            <a:normAutofit/>
          </a:bodyPr>
          <a:lstStyle/>
          <a:p>
            <a:r>
              <a:rPr lang="en-US" b="1" u="sng" dirty="0"/>
              <a:t>Deer Season - Driver Safety Tips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427" y="2102555"/>
            <a:ext cx="9784080" cy="3922889"/>
          </a:xfrm>
        </p:spPr>
        <p:txBody>
          <a:bodyPr>
            <a:noAutofit/>
          </a:bodyPr>
          <a:lstStyle/>
          <a:p>
            <a:r>
              <a:rPr lang="en-US" sz="1800" dirty="0"/>
              <a:t>‘It’s that time of year’ – the deer population is very active starting around now. </a:t>
            </a:r>
          </a:p>
          <a:p>
            <a:r>
              <a:rPr lang="en-US" sz="1800" dirty="0"/>
              <a:t>Early AM, late afternoon, evening – use appropriate caution. </a:t>
            </a:r>
          </a:p>
          <a:p>
            <a:r>
              <a:rPr lang="en-US" sz="1800" dirty="0"/>
              <a:t>Known habitat areas are generally posted however this is not always reliable. </a:t>
            </a:r>
          </a:p>
          <a:p>
            <a:r>
              <a:rPr lang="en-US" sz="1800" dirty="0"/>
              <a:t>If you see 1 animal, there is usually a herd nearby.</a:t>
            </a:r>
          </a:p>
          <a:p>
            <a:r>
              <a:rPr lang="en-US" sz="1800" b="1" u="sng" dirty="0"/>
              <a:t>Immediately slow down </a:t>
            </a:r>
            <a:r>
              <a:rPr lang="en-US" sz="1800" dirty="0"/>
              <a:t>and scan for others. Deer are highly unpredictable.</a:t>
            </a:r>
          </a:p>
          <a:p>
            <a:r>
              <a:rPr lang="en-US" sz="1800" b="1" u="sng" dirty="0"/>
              <a:t>Never swerve at speed </a:t>
            </a:r>
            <a:r>
              <a:rPr lang="en-US" sz="1800" dirty="0"/>
              <a:t>on a 2 lane road to avoid a hit. There is insufficient margin of error. Immovable objects include trees, oncoming vehicles. </a:t>
            </a:r>
          </a:p>
          <a:p>
            <a:r>
              <a:rPr lang="en-US" sz="1800" dirty="0"/>
              <a:t>Decrease your travel speed for more perception &amp; reaction time, shorter braking distance; and less damage if there is a hit.</a:t>
            </a:r>
          </a:p>
          <a:p>
            <a:r>
              <a:rPr lang="en-US" sz="1800" dirty="0"/>
              <a:t>As a general rule, DO NOT EXCEED 45 mph on 2 lane undivided road. </a:t>
            </a:r>
          </a:p>
        </p:txBody>
      </p:sp>
      <p:sp>
        <p:nvSpPr>
          <p:cNvPr id="4" name="Rectangle 3"/>
          <p:cNvSpPr/>
          <p:nvPr/>
        </p:nvSpPr>
        <p:spPr>
          <a:xfrm>
            <a:off x="1368777" y="949446"/>
            <a:ext cx="88758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307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2260" y="461975"/>
            <a:ext cx="11046791" cy="1087424"/>
          </a:xfrm>
        </p:spPr>
        <p:txBody>
          <a:bodyPr>
            <a:noAutofit/>
          </a:bodyPr>
          <a:lstStyle/>
          <a:p>
            <a:pPr algn="ctr"/>
            <a:r>
              <a:rPr lang="en-US" sz="3600" b="1" i="1" u="sng" dirty="0">
                <a:solidFill>
                  <a:srgbClr val="FF0000"/>
                </a:solidFill>
              </a:rPr>
              <a:t>‘Glare Season’ Advisory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490" y="2138680"/>
            <a:ext cx="11633200" cy="4592320"/>
          </a:xfrm>
        </p:spPr>
        <p:txBody>
          <a:bodyPr>
            <a:noAutofit/>
          </a:bodyPr>
          <a:lstStyle/>
          <a:p>
            <a:r>
              <a:rPr lang="en-US" sz="2000" b="1" u="sng" dirty="0"/>
              <a:t>Blinding Glare </a:t>
            </a:r>
            <a:r>
              <a:rPr lang="en-US" sz="2000" dirty="0"/>
              <a:t>is a serious hazard in early to mid fall and again in the spring</a:t>
            </a:r>
          </a:p>
          <a:p>
            <a:r>
              <a:rPr lang="en-US" sz="2000" dirty="0"/>
              <a:t>It will begin early AM and again through the afternoon. </a:t>
            </a:r>
          </a:p>
          <a:p>
            <a:r>
              <a:rPr lang="en-US" sz="2000" dirty="0"/>
              <a:t>This is also the time deer are most active. But no one told the deer about it.</a:t>
            </a:r>
          </a:p>
          <a:p>
            <a:r>
              <a:rPr lang="en-US" sz="2000" dirty="0"/>
              <a:t>Keep glass and mirrors clean to minimize distortion or visual impairment: If the glare is in your face, some adjustments to driving behavior are needed.</a:t>
            </a:r>
          </a:p>
          <a:p>
            <a:r>
              <a:rPr lang="en-US" sz="2000" dirty="0"/>
              <a:t>#1 SLOW DOWN; # 2 Get the </a:t>
            </a:r>
            <a:r>
              <a:rPr lang="en-US" sz="2000" dirty="0" err="1"/>
              <a:t>Oakleys</a:t>
            </a:r>
            <a:r>
              <a:rPr lang="en-US" sz="2000" dirty="0"/>
              <a:t> on; #3 Use the visor; #4 Try adjusting your position to offset the angle…</a:t>
            </a:r>
          </a:p>
          <a:p>
            <a:r>
              <a:rPr lang="en-US" sz="2000" dirty="0"/>
              <a:t>No amount of pedestrian high visibility will show up. REMEMBER: when the sun is at your back, persons /other drivers approaching may not even see you. Allow for safe clearance. </a:t>
            </a:r>
          </a:p>
          <a:p>
            <a:r>
              <a:rPr lang="en-US" sz="2000" dirty="0"/>
              <a:t>Double down in School Zones or populated areas. Early morning walkers, strollers, bikers, joggers, etc. are common; use appropriate caution.</a:t>
            </a:r>
          </a:p>
        </p:txBody>
      </p:sp>
      <p:pic>
        <p:nvPicPr>
          <p:cNvPr id="5" name="Picture 4" descr="A picture containing outdoor object, light, star, blurry&#10;&#10;Description automatically generated">
            <a:extLst>
              <a:ext uri="{FF2B5EF4-FFF2-40B4-BE49-F238E27FC236}">
                <a16:creationId xmlns:a16="http://schemas.microsoft.com/office/drawing/2014/main" xmlns="" id="{FECA22E1-DC49-480D-A6E0-BAACA5F80E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8969179" y="605099"/>
            <a:ext cx="2485306" cy="1656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0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2260" y="461975"/>
            <a:ext cx="11046791" cy="1087424"/>
          </a:xfrm>
        </p:spPr>
        <p:txBody>
          <a:bodyPr>
            <a:noAutofit/>
          </a:bodyPr>
          <a:lstStyle/>
          <a:p>
            <a:pPr algn="ctr"/>
            <a:r>
              <a:rPr lang="en-US" sz="3600" b="1" i="1" u="sng" dirty="0">
                <a:solidFill>
                  <a:srgbClr val="FF0000"/>
                </a:solidFill>
              </a:rPr>
              <a:t>Report Close Calls!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490" y="2138680"/>
            <a:ext cx="11633200" cy="4592320"/>
          </a:xfrm>
        </p:spPr>
        <p:txBody>
          <a:bodyPr>
            <a:noAutofit/>
          </a:bodyPr>
          <a:lstStyle/>
          <a:p>
            <a:r>
              <a:rPr lang="en-US" sz="2000" b="1" u="sng" dirty="0">
                <a:solidFill>
                  <a:schemeClr val="accent2"/>
                </a:solidFill>
              </a:rPr>
              <a:t>Report Close Calls</a:t>
            </a:r>
            <a:r>
              <a:rPr lang="en-US" sz="2000" dirty="0"/>
              <a:t>- this is how our organization LEARNS TO PROTECT OURSELVES. Also known as ‘Lessons Learned’. </a:t>
            </a:r>
          </a:p>
          <a:p>
            <a:r>
              <a:rPr lang="en-US" sz="2000" dirty="0"/>
              <a:t>The Close Call you report today could mean an accident avoided next week. </a:t>
            </a:r>
          </a:p>
          <a:p>
            <a:r>
              <a:rPr lang="en-US" sz="2000" b="1" u="sng" dirty="0">
                <a:solidFill>
                  <a:schemeClr val="accent6">
                    <a:lumMod val="50000"/>
                  </a:schemeClr>
                </a:solidFill>
              </a:rPr>
              <a:t>Active engagement and pursuit of Continuous Improvement </a:t>
            </a:r>
            <a:r>
              <a:rPr lang="en-US" sz="2000" dirty="0"/>
              <a:t>in our work processes are better indicators- ask yourself what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SAFETY </a:t>
            </a:r>
            <a:r>
              <a:rPr lang="en-US" sz="2000" dirty="0"/>
              <a:t>means to YOU? </a:t>
            </a:r>
          </a:p>
          <a:p>
            <a:r>
              <a:rPr lang="en-US" sz="2000" dirty="0"/>
              <a:t>Contribute your ideas for improvement at safety meetings, in the PPE section at Home Depot, the Tool Guy</a:t>
            </a:r>
          </a:p>
          <a:p>
            <a:r>
              <a:rPr lang="en-US" sz="2000" dirty="0"/>
              <a:t>Just because that’s the way it’s ‘always been done’ does not signify permanence or correctness. </a:t>
            </a:r>
          </a:p>
          <a:p>
            <a:r>
              <a:rPr lang="en-US" sz="2000" dirty="0"/>
              <a:t>Safety Suggestions? Speak Up!!  There is always a ‘Better Way’ !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1624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2320</TotalTime>
  <Words>574</Words>
  <Application>Microsoft Macintosh PowerPoint</Application>
  <PresentationFormat>Custom</PresentationFormat>
  <Paragraphs>38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Banded</vt:lpstr>
      <vt:lpstr>PowerPoint Presentation</vt:lpstr>
      <vt:lpstr>Back To School – Safely</vt:lpstr>
      <vt:lpstr>Deer Season - Driver Safety Tips</vt:lpstr>
      <vt:lpstr>‘Glare Season’ Advisory</vt:lpstr>
      <vt:lpstr>Report Close Calls!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January, 2017 Happy &amp; SAFE New Year!</dc:title>
  <dc:creator>John Meola</dc:creator>
  <cp:lastModifiedBy>Ranger Kidwell-Ross</cp:lastModifiedBy>
  <cp:revision>77</cp:revision>
  <cp:lastPrinted>2017-08-15T19:42:38Z</cp:lastPrinted>
  <dcterms:created xsi:type="dcterms:W3CDTF">2016-12-30T15:05:27Z</dcterms:created>
  <dcterms:modified xsi:type="dcterms:W3CDTF">2021-09-15T20:59:44Z</dcterms:modified>
</cp:coreProperties>
</file>