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n-lt"/>
        <a:ea typeface="+mn-ea"/>
        <a:cs typeface="+mn-cs"/>
        <a:sym typeface="Helvetica"/>
      </a:defRPr>
    </a:lvl1pPr>
    <a:lvl2pPr indent="228600" latinLnBrk="0">
      <a:defRPr sz="1200">
        <a:solidFill>
          <a:srgbClr val="FFFFFF"/>
        </a:solidFill>
        <a:latin typeface="+mn-lt"/>
        <a:ea typeface="+mn-ea"/>
        <a:cs typeface="+mn-cs"/>
        <a:sym typeface="Helvetica"/>
      </a:defRPr>
    </a:lvl2pPr>
    <a:lvl3pPr indent="457200" latinLnBrk="0">
      <a:defRPr sz="1200">
        <a:solidFill>
          <a:srgbClr val="FFFFFF"/>
        </a:solidFill>
        <a:latin typeface="+mn-lt"/>
        <a:ea typeface="+mn-ea"/>
        <a:cs typeface="+mn-cs"/>
        <a:sym typeface="Helvetica"/>
      </a:defRPr>
    </a:lvl3pPr>
    <a:lvl4pPr indent="685800" latinLnBrk="0">
      <a:defRPr sz="1200">
        <a:solidFill>
          <a:srgbClr val="FFFFFF"/>
        </a:solidFill>
        <a:latin typeface="+mn-lt"/>
        <a:ea typeface="+mn-ea"/>
        <a:cs typeface="+mn-cs"/>
        <a:sym typeface="Helvetica"/>
      </a:defRPr>
    </a:lvl4pPr>
    <a:lvl5pPr indent="914400" latinLnBrk="0">
      <a:defRPr sz="1200">
        <a:solidFill>
          <a:srgbClr val="FFFFFF"/>
        </a:solidFill>
        <a:latin typeface="+mn-lt"/>
        <a:ea typeface="+mn-ea"/>
        <a:cs typeface="+mn-cs"/>
        <a:sym typeface="Helvetica"/>
      </a:defRPr>
    </a:lvl5pPr>
    <a:lvl6pPr indent="1143000" latinLnBrk="0">
      <a:defRPr sz="1200">
        <a:solidFill>
          <a:srgbClr val="FFFFFF"/>
        </a:solidFill>
        <a:latin typeface="+mn-lt"/>
        <a:ea typeface="+mn-ea"/>
        <a:cs typeface="+mn-cs"/>
        <a:sym typeface="Helvetica"/>
      </a:defRPr>
    </a:lvl6pPr>
    <a:lvl7pPr indent="1371600" latinLnBrk="0">
      <a:defRPr sz="1200">
        <a:solidFill>
          <a:srgbClr val="FFFFFF"/>
        </a:solidFill>
        <a:latin typeface="+mn-lt"/>
        <a:ea typeface="+mn-ea"/>
        <a:cs typeface="+mn-cs"/>
        <a:sym typeface="Helvetica"/>
      </a:defRPr>
    </a:lvl7pPr>
    <a:lvl8pPr indent="1600200" latinLnBrk="0">
      <a:defRPr sz="1200">
        <a:solidFill>
          <a:srgbClr val="FFFFFF"/>
        </a:solidFill>
        <a:latin typeface="+mn-lt"/>
        <a:ea typeface="+mn-ea"/>
        <a:cs typeface="+mn-cs"/>
        <a:sym typeface="Helvetica"/>
      </a:defRPr>
    </a:lvl8pPr>
    <a:lvl9pPr indent="1828800" latinLnBrk="0">
      <a:defRPr sz="1200">
        <a:solidFill>
          <a:srgbClr val="FFFFFF"/>
        </a:solidFill>
        <a:latin typeface="+mn-lt"/>
        <a:ea typeface="+mn-ea"/>
        <a:cs typeface="+mn-cs"/>
        <a:sym typeface="Helvetica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1834" y="1814568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0217" y="2103738"/>
            <a:ext cx="11471566" cy="1739348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457200" algn="ctr">
              <a:buClrTx/>
              <a:buSzTx/>
              <a:buNone/>
              <a:defRPr sz="2000"/>
            </a:lvl2pPr>
            <a:lvl3pPr marL="0" indent="914400" algn="ctr">
              <a:buClrTx/>
              <a:buSzTx/>
              <a:buNone/>
              <a:defRPr sz="2000"/>
            </a:lvl3pPr>
            <a:lvl4pPr marL="0" indent="1371600" algn="ctr">
              <a:buClrTx/>
              <a:buSzTx/>
              <a:buNone/>
              <a:defRPr sz="2000"/>
            </a:lvl4pPr>
            <a:lvl5pPr marL="0" indent="182880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8"/>
            <a:ext cx="10515601" cy="1676401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3" y="2011679"/>
            <a:ext cx="4754881" cy="420624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457200">
              <a:buClrTx/>
              <a:buSzTx/>
              <a:buNone/>
              <a:defRPr sz="2100"/>
            </a:lvl2pPr>
            <a:lvl3pPr marL="0" indent="914400">
              <a:buClrTx/>
              <a:buSzTx/>
              <a:buNone/>
              <a:defRPr sz="2100"/>
            </a:lvl3pPr>
            <a:lvl4pPr marL="0" indent="1371600">
              <a:buClrTx/>
              <a:buSzTx/>
              <a:buNone/>
              <a:defRPr sz="2100"/>
            </a:lvl4pPr>
            <a:lvl5pPr marL="0" indent="182880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1" cy="74309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 sz="2100"/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3"/>
            <a:ext cx="6126480" cy="411480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5"/>
            <a:ext cx="3200401" cy="343232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5000"/>
              </a:lnSpc>
              <a:buClrTx/>
              <a:buSzTx/>
              <a:buNone/>
              <a:defRPr sz="1800"/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9"/>
            <a:ext cx="9784081" cy="4206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6"/>
            <a:ext cx="27365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Helvetica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4.jpeg"/><Relationship Id="rId4" Type="http://schemas.openxmlformats.org/officeDocument/2006/relationships/image" Target="../media/image5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6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1524000" y="3878948"/>
            <a:ext cx="9144000" cy="2927049"/>
          </a:xfrm>
          <a:prstGeom prst="rect">
            <a:avLst/>
          </a:prstGeom>
        </p:spPr>
        <p:txBody>
          <a:bodyPr/>
          <a:lstStyle/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Examples of  Tips by Meola’s Team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Defensive Driving in Winter Tips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Defensive Driving: A General Advisory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Tips for Winter Dress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Slip &amp; Fall Awareness and Prevention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How to Spot a Risky Situation(s)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80" y="27310"/>
            <a:ext cx="5400073" cy="1971456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-504653" y="2270498"/>
            <a:ext cx="11216291" cy="916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5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pPr/>
            <a:r>
              <a:t>December Safety Info</a:t>
            </a:r>
          </a:p>
        </p:txBody>
      </p:sp>
      <p:pic>
        <p:nvPicPr>
          <p:cNvPr id="100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11603" t="7930" r="11603" b="15275"/>
          <a:stretch>
            <a:fillRect/>
          </a:stretch>
        </p:blipFill>
        <p:spPr>
          <a:xfrm>
            <a:off x="9405164" y="1808813"/>
            <a:ext cx="1840322" cy="184032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itle 1"/>
          <p:cNvSpPr txBox="1"/>
          <p:nvPr>
            <p:ph type="title"/>
          </p:nvPr>
        </p:nvSpPr>
        <p:spPr>
          <a:xfrm>
            <a:off x="234895" y="244687"/>
            <a:ext cx="11358717" cy="1508762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Examples of Tips &amp; Close Calls offered by John Meola’s Team </a:t>
            </a:r>
          </a:p>
        </p:txBody>
      </p:sp>
      <p:sp>
        <p:nvSpPr>
          <p:cNvPr id="103" name="Content Placeholder 2"/>
          <p:cNvSpPr txBox="1"/>
          <p:nvPr>
            <p:ph type="body" idx="1"/>
          </p:nvPr>
        </p:nvSpPr>
        <p:spPr>
          <a:xfrm>
            <a:off x="263118" y="2333761"/>
            <a:ext cx="11015134" cy="4206241"/>
          </a:xfrm>
          <a:prstGeom prst="rect">
            <a:avLst/>
          </a:prstGeom>
        </p:spPr>
        <p:txBody>
          <a:bodyPr/>
          <a:lstStyle/>
          <a:p>
            <a:pPr marL="170447" indent="-170447">
              <a:lnSpc>
                <a:spcPct val="72000"/>
              </a:lnSpc>
              <a:buClrTx/>
              <a:buSzPct val="60000"/>
              <a:buBlip>
                <a:blip r:embed="rId2"/>
              </a:buBlip>
              <a:defRPr b="1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Holiday travel – Remember to prepare for the 2</a:t>
            </a:r>
            <a:r>
              <a:rPr baseline="30000"/>
              <a:t>nd</a:t>
            </a:r>
            <a:r>
              <a:t> most busy volume of traffic!</a:t>
            </a:r>
          </a:p>
          <a:p>
            <a:pPr marL="170447" indent="-170447">
              <a:lnSpc>
                <a:spcPct val="72000"/>
              </a:lnSpc>
              <a:buClrTx/>
              <a:buSzPct val="60000"/>
              <a:buBlip>
                <a:blip r:embed="rId2"/>
              </a:buBlip>
              <a:defRPr b="1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Active Shooter –  Criminal activity increases, especially during late nights. Be extra cautious and keep in mind  – stress &amp; mental health issues</a:t>
            </a:r>
          </a:p>
          <a:p>
            <a:pPr marL="170447" indent="-170447">
              <a:lnSpc>
                <a:spcPct val="72000"/>
              </a:lnSpc>
              <a:buClrTx/>
              <a:buSzPct val="60000"/>
              <a:buBlip>
                <a:blip r:embed="rId2"/>
              </a:buBlip>
              <a:defRPr b="1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Using the parking brake is extra important during icy conditions</a:t>
            </a:r>
          </a:p>
          <a:p>
            <a:pPr lvl="1" marL="551447" indent="-170447">
              <a:lnSpc>
                <a:spcPct val="72000"/>
              </a:lnSpc>
              <a:buClrTx/>
              <a:buSzPct val="60000"/>
              <a:buBlip>
                <a:blip r:embed="rId2"/>
              </a:buBlip>
              <a:defRPr b="1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Make SURE you are in ‘Park’ and brake is set before exiting vehicle</a:t>
            </a:r>
          </a:p>
          <a:p>
            <a:pPr marL="170447" indent="-170447">
              <a:lnSpc>
                <a:spcPct val="72000"/>
              </a:lnSpc>
              <a:buClrTx/>
              <a:buSzPct val="60000"/>
              <a:buBlip>
                <a:blip r:embed="rId2"/>
              </a:buBlip>
              <a:defRPr b="1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Keep your hands warm with hand warmer packets if need by. These are also available for shoes.</a:t>
            </a:r>
          </a:p>
          <a:p>
            <a:pPr marL="170447" indent="-170447">
              <a:lnSpc>
                <a:spcPct val="72000"/>
              </a:lnSpc>
              <a:buClrTx/>
              <a:buSzPct val="60000"/>
              <a:buBlip>
                <a:blip r:embed="rId2"/>
              </a:buBlip>
              <a:defRPr b="1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Use windshield de-Icer to reduce/remove the ‘glare factor’</a:t>
            </a:r>
          </a:p>
          <a:p>
            <a:pPr lvl="1" marL="551447" indent="-170447">
              <a:lnSpc>
                <a:spcPct val="72000"/>
              </a:lnSpc>
              <a:buClrTx/>
              <a:buSzPct val="60000"/>
              <a:buBlip>
                <a:blip r:embed="rId2"/>
              </a:buBlip>
              <a:defRPr b="1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Use on all glass, mirrors, light lens, camera lens, etc.</a:t>
            </a:r>
            <a:endParaRPr sz="1500"/>
          </a:p>
          <a:p>
            <a:pPr lvl="1" marL="541421" indent="-160421">
              <a:lnSpc>
                <a:spcPct val="72000"/>
              </a:lnSpc>
              <a:spcBef>
                <a:spcPts val="400"/>
              </a:spcBef>
              <a:buClrTx/>
              <a:buSzPct val="60000"/>
              <a:buBlip>
                <a:blip r:embed="rId2"/>
              </a:buBlip>
              <a:defRPr b="1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Stock up on washer fluid, de-icer</a:t>
            </a:r>
            <a:endParaRPr sz="1900"/>
          </a:p>
          <a:p>
            <a:pPr marL="170447" indent="-170447">
              <a:lnSpc>
                <a:spcPct val="72000"/>
              </a:lnSpc>
              <a:buClrTx/>
              <a:buSzPct val="60000"/>
              <a:buBlip>
                <a:blip r:embed="rId2"/>
              </a:buBlip>
              <a:defRPr b="1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Be alert for signs of Hypothermia </a:t>
            </a:r>
          </a:p>
          <a:p>
            <a:pPr lvl="1" marL="541421" indent="-160421">
              <a:lnSpc>
                <a:spcPct val="72000"/>
              </a:lnSpc>
              <a:spcBef>
                <a:spcPts val="400"/>
              </a:spcBef>
              <a:buClrTx/>
              <a:buSzPct val="60000"/>
              <a:buBlip>
                <a:blip r:embed="rId2"/>
              </a:buBlip>
              <a:defRPr b="1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Grip strength decreases; dropped objects</a:t>
            </a:r>
            <a:endParaRPr sz="1500"/>
          </a:p>
        </p:txBody>
      </p:sp>
      <p:pic>
        <p:nvPicPr>
          <p:cNvPr id="10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987177" y="4397225"/>
            <a:ext cx="3958537" cy="16459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/>
          <p:nvPr>
            <p:ph type="title"/>
          </p:nvPr>
        </p:nvSpPr>
        <p:spPr>
          <a:xfrm>
            <a:off x="1321124" y="120705"/>
            <a:ext cx="9784082" cy="1508761"/>
          </a:xfrm>
          <a:prstGeom prst="rect">
            <a:avLst/>
          </a:prstGeom>
        </p:spPr>
        <p:txBody>
          <a:bodyPr/>
          <a:lstStyle>
            <a:lvl1pPr algn="ctr">
              <a:defRPr i="1" sz="3600">
                <a:solidFill>
                  <a:srgbClr val="0070C0"/>
                </a:solidFill>
              </a:defRPr>
            </a:lvl1pPr>
          </a:lstStyle>
          <a:p>
            <a:pPr/>
            <a:r>
              <a:t>Defensive Driving in Winter – 5 Keys +</a:t>
            </a:r>
          </a:p>
        </p:txBody>
      </p:sp>
      <p:sp>
        <p:nvSpPr>
          <p:cNvPr id="107" name="Rectangle 3"/>
          <p:cNvSpPr txBox="1"/>
          <p:nvPr/>
        </p:nvSpPr>
        <p:spPr>
          <a:xfrm>
            <a:off x="728507" y="2573958"/>
            <a:ext cx="9207783" cy="32140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91439" indent="-91439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Char char="❑"/>
              <a:defRPr b="1"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Remember: Conditions will change over the course of a day</a:t>
            </a:r>
          </a:p>
          <a:p>
            <a:pPr marL="91439" indent="-91439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Char char="❑"/>
              <a:defRPr b="1"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Remember – if the vehicle ahead has ice it may well blow off</a:t>
            </a:r>
          </a:p>
          <a:p>
            <a:pPr marL="91439" indent="-91439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Char char="❑"/>
              <a:defRPr b="1"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Tractor trailer hazard – watch out for an ice sheet that may be on top</a:t>
            </a:r>
          </a:p>
          <a:p>
            <a:pPr marL="91439" indent="-91439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Char char="❑"/>
              <a:defRPr b="1"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Warming effect of sun as day goes on – ice sheet dislodge &amp; slip</a:t>
            </a:r>
          </a:p>
          <a:p>
            <a:pPr marL="91439" indent="-91439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Char char="❑"/>
              <a:defRPr b="1"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Weight distribution on your vehicle – be cautious of stability when adding payload</a:t>
            </a:r>
          </a:p>
          <a:p>
            <a:pPr marL="91439" indent="-91439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Char char="❑"/>
              <a:defRPr b="1"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Wet roads = wet BRAKES. Hard freeze overnight and brakes may develop issues to start. Light drag the brakes to dry off before parking.</a:t>
            </a:r>
          </a:p>
          <a:p>
            <a:pPr marL="91439" indent="-91439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Char char="❑"/>
              <a:defRPr b="1"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Park defensively in case you need to jump start a vehicle; shovel out, etc.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>
            <p:ph type="title"/>
          </p:nvPr>
        </p:nvSpPr>
        <p:spPr>
          <a:xfrm>
            <a:off x="355074" y="461974"/>
            <a:ext cx="11046791" cy="1087426"/>
          </a:xfrm>
          <a:prstGeom prst="rect">
            <a:avLst/>
          </a:prstGeom>
        </p:spPr>
        <p:txBody>
          <a:bodyPr/>
          <a:lstStyle>
            <a:lvl1pPr algn="ctr">
              <a:defRPr sz="3200"/>
            </a:lvl1pPr>
          </a:lstStyle>
          <a:p>
            <a:pPr/>
            <a:r>
              <a:t>Defensive Driving – General Advisory</a:t>
            </a:r>
          </a:p>
        </p:txBody>
      </p:sp>
      <p:sp>
        <p:nvSpPr>
          <p:cNvPr id="110" name="Brake lights on interstate – Red Flag…"/>
          <p:cNvSpPr txBox="1"/>
          <p:nvPr/>
        </p:nvSpPr>
        <p:spPr>
          <a:xfrm>
            <a:off x="1768737" y="2405758"/>
            <a:ext cx="8708699" cy="41902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marL="91440" indent="-9144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Font typeface="Calibri"/>
              <a:buChar char=" "/>
              <a:defRPr sz="24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Brake lights on interstate – </a:t>
            </a:r>
            <a:r>
              <a:rPr b="1">
                <a:solidFill>
                  <a:srgbClr val="FF0000"/>
                </a:solidFill>
              </a:rPr>
              <a:t>Red Flag</a:t>
            </a:r>
            <a:endParaRPr b="1">
              <a:solidFill>
                <a:srgbClr val="FF0000"/>
              </a:solidFill>
            </a:endParaRPr>
          </a:p>
          <a:p>
            <a:pPr lvl="1" marL="384048" indent="-182880">
              <a:lnSpc>
                <a:spcPct val="90000"/>
              </a:lnSpc>
              <a:spcBef>
                <a:spcPts val="400"/>
              </a:spcBef>
              <a:buClr>
                <a:srgbClr val="E48312"/>
              </a:buClr>
              <a:buSzPct val="100000"/>
              <a:buFont typeface="Calibri"/>
              <a:buChar char="◦"/>
              <a:defRPr sz="24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Brake lights on entrance ramp – </a:t>
            </a:r>
            <a:r>
              <a:rPr b="1">
                <a:solidFill>
                  <a:srgbClr val="FF0000"/>
                </a:solidFill>
              </a:rPr>
              <a:t>double Red Flag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Font typeface="Calibri"/>
              <a:buChar char=" "/>
              <a:def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Cloud of dust &amp; brake lights </a:t>
            </a:r>
            <a:r>
              <a:rPr>
                <a:solidFill>
                  <a:srgbClr val="404040"/>
                </a:solidFill>
              </a:rPr>
              <a:t>– take defensive measures</a:t>
            </a:r>
            <a:endParaRPr>
              <a:solidFill>
                <a:srgbClr val="404040"/>
              </a:solidFill>
            </a:endParaRPr>
          </a:p>
          <a:p>
            <a:pPr lvl="1" marL="292608" indent="-9144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Font typeface="Calibri"/>
              <a:buChar char=" "/>
              <a:defRPr sz="24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Activate 4 way flashers immediately</a:t>
            </a:r>
          </a:p>
          <a:p>
            <a:pPr lvl="1" marL="292608" indent="-9144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Font typeface="Calibri"/>
              <a:buChar char=" "/>
              <a:defRPr sz="24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Activate warning strobes – maybe</a:t>
            </a:r>
          </a:p>
          <a:p>
            <a:pPr lvl="1" marL="292608" indent="-9144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Font typeface="Calibri"/>
              <a:buChar char=" "/>
              <a:defRPr sz="24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Move to safe lane position – flashers will negate directional signal</a:t>
            </a:r>
          </a:p>
          <a:p>
            <a:pPr lvl="1" marL="292608" indent="-9144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Font typeface="Calibri"/>
              <a:buChar char=" "/>
              <a:defRPr sz="24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Slow to safest speed – 4 second flowing distance - calculus 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Font typeface="Calibri"/>
              <a:buChar char=" "/>
              <a:defRPr sz="24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Distracted driver drift onto shoulder – will create flying object hazard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Font typeface="Calibri"/>
              <a:buChar char=" "/>
              <a:defRPr sz="24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Be on the alert for large vehicle turbulence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-752120" y="455355"/>
            <a:ext cx="11046792" cy="1087426"/>
          </a:xfrm>
          <a:prstGeom prst="rect">
            <a:avLst/>
          </a:prstGeom>
        </p:spPr>
        <p:txBody>
          <a:bodyPr/>
          <a:lstStyle>
            <a:lvl1pPr algn="ctr">
              <a:defRPr sz="3200"/>
            </a:lvl1pPr>
          </a:lstStyle>
          <a:p>
            <a:pPr/>
            <a:r>
              <a:t>Winter Dress Suggestions</a:t>
            </a:r>
          </a:p>
        </p:txBody>
      </p:sp>
      <p:sp>
        <p:nvSpPr>
          <p:cNvPr id="113" name="Content Placeholder 2"/>
          <p:cNvSpPr txBox="1"/>
          <p:nvPr>
            <p:ph type="body" idx="1"/>
          </p:nvPr>
        </p:nvSpPr>
        <p:spPr>
          <a:xfrm>
            <a:off x="934155" y="2265679"/>
            <a:ext cx="8746068" cy="4592321"/>
          </a:xfrm>
          <a:prstGeom prst="rect">
            <a:avLst/>
          </a:prstGeom>
        </p:spPr>
        <p:txBody>
          <a:bodyPr/>
          <a:lstStyle/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Several light layers – to adjust over course of day</a:t>
            </a: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Plan for variety and flexibility – outer layer, footwear, hand, neck, upper body</a:t>
            </a: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Helmet liner (strap in) with neck protector; fleece liners; gloves with thinsulate or other; hand warmers; thermal socks; long johns; bib overalls</a:t>
            </a: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Core body heat conservation – button or zipper garment front</a:t>
            </a: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Range of motion – i.e., snow shovel; materials handling; climbing; etc.</a:t>
            </a: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Air space retains heat – i.e., waffle pattern fabric; wool; loose garment layers </a:t>
            </a: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Outer shell garment – impermeable – rain, wind, etc. </a:t>
            </a: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Short-waist outer layer – rain drips onto trousers</a:t>
            </a:r>
          </a:p>
        </p:txBody>
      </p:sp>
      <p:pic>
        <p:nvPicPr>
          <p:cNvPr id="114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rcRect l="58279" t="0" r="0" b="0"/>
          <a:stretch>
            <a:fillRect/>
          </a:stretch>
        </p:blipFill>
        <p:spPr>
          <a:xfrm>
            <a:off x="9156566" y="556748"/>
            <a:ext cx="2863153" cy="20972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971345" y="4252957"/>
            <a:ext cx="1645919" cy="16459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1"/>
          <p:cNvSpPr txBox="1"/>
          <p:nvPr>
            <p:ph type="title"/>
          </p:nvPr>
        </p:nvSpPr>
        <p:spPr>
          <a:xfrm>
            <a:off x="355074" y="461974"/>
            <a:ext cx="11046791" cy="1087426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rgbClr val="0070C0"/>
                </a:solidFill>
              </a:defRPr>
            </a:lvl1pPr>
          </a:lstStyle>
          <a:p>
            <a:pPr/>
            <a:r>
              <a:t>Slip &amp; Fall Awareness &amp; Prevention</a:t>
            </a:r>
          </a:p>
        </p:txBody>
      </p:sp>
      <p:sp>
        <p:nvSpPr>
          <p:cNvPr id="118" name="Content Placeholder 2"/>
          <p:cNvSpPr txBox="1"/>
          <p:nvPr>
            <p:ph type="body" idx="1"/>
          </p:nvPr>
        </p:nvSpPr>
        <p:spPr>
          <a:xfrm>
            <a:off x="1385710" y="2054012"/>
            <a:ext cx="8746068" cy="4592321"/>
          </a:xfrm>
          <a:prstGeom prst="rect">
            <a:avLst/>
          </a:prstGeom>
        </p:spPr>
        <p:txBody>
          <a:bodyPr/>
          <a:lstStyle/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Parking lots; sidewalks and walkways, aisles, paths, curb lines; poorly lit areas</a:t>
            </a:r>
          </a:p>
          <a:p>
            <a:pPr lvl="1" marL="561473" indent="-180473">
              <a:spcBef>
                <a:spcPts val="400"/>
              </a:spcBef>
              <a:buClrTx/>
              <a:buSzPct val="60000"/>
              <a:buBlip>
                <a:blip r:embed="rId2"/>
              </a:buBlip>
              <a:defRPr sz="18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Keep entrance ways and other frequent use areas clear. Post sign for hazard – wet/ice etc. </a:t>
            </a: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Use caution when carrying objects on uneven or compromised surfaces</a:t>
            </a: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It does not take much to throw off the balance when walking surface is irregular, slippery, etc.</a:t>
            </a: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Change in elevation – steps – hills – incline – etc. </a:t>
            </a: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Use handrails when present OR adjust posture for stability</a:t>
            </a:r>
          </a:p>
          <a:p>
            <a:pPr marL="200526" indent="-200526">
              <a:buClrTx/>
              <a:buSzPct val="60000"/>
              <a:buBlip>
                <a:blip r:embed="rId2"/>
              </a:buBlip>
              <a:defRPr sz="20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Use a long handle tool for improved upper body stability when needed</a:t>
            </a:r>
          </a:p>
          <a:p>
            <a:pPr lvl="1" marL="561473" indent="-180473">
              <a:spcBef>
                <a:spcPts val="400"/>
              </a:spcBef>
              <a:buClrTx/>
              <a:buSzPct val="60000"/>
              <a:buBlip>
                <a:blip r:embed="rId2"/>
              </a:buBlip>
              <a:defRPr sz="18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60 % upper body weight is above the waist. </a:t>
            </a:r>
          </a:p>
        </p:txBody>
      </p:sp>
      <p:pic>
        <p:nvPicPr>
          <p:cNvPr id="119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188934" y="4329155"/>
            <a:ext cx="2696781" cy="179458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How to Spot a Risky Situ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cap="none" spc="-100" sz="4800">
                <a:solidFill>
                  <a:srgbClr val="40404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How to Spot a Risky Situation</a:t>
            </a:r>
          </a:p>
        </p:txBody>
      </p:sp>
      <p:sp>
        <p:nvSpPr>
          <p:cNvPr id="122" name="Highly situational; use all of your sensory perception ( ‘Eyes &amp; Ears‘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42373" indent="-142373" defTabSz="649223">
              <a:spcBef>
                <a:spcPts val="800"/>
              </a:spcBef>
              <a:buClrTx/>
              <a:buSzPct val="60000"/>
              <a:buBlip>
                <a:blip r:embed="rId2"/>
              </a:buBlip>
              <a:defRPr sz="1917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Highly situational; use all of your sensory perception ( ‘Eyes &amp; Ears‘) </a:t>
            </a:r>
          </a:p>
          <a:p>
            <a:pPr marL="142373" indent="-142373" defTabSz="649223">
              <a:spcBef>
                <a:spcPts val="800"/>
              </a:spcBef>
              <a:buClrTx/>
              <a:buSzPct val="60000"/>
              <a:buBlip>
                <a:blip r:embed="rId2"/>
              </a:buBlip>
              <a:defRPr sz="1917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Driving – weaving, overcorrecting; erratic; poor lane discipline; vehicle condition, front hubs; time of day; possible drunk driver late night; no lights, high beam lights; </a:t>
            </a:r>
          </a:p>
          <a:p>
            <a:pPr marL="142373" indent="-142373" defTabSz="649223">
              <a:spcBef>
                <a:spcPts val="800"/>
              </a:spcBef>
              <a:buClrTx/>
              <a:buSzPct val="60000"/>
              <a:buBlip>
                <a:blip r:embed="rId2"/>
              </a:buBlip>
              <a:defRPr sz="1917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Contractor vehicles late Friday afternoons; overloaded vehicles; poor general condition vehicles</a:t>
            </a:r>
          </a:p>
          <a:p>
            <a:pPr marL="142373" indent="-142373" defTabSz="649223">
              <a:spcBef>
                <a:spcPts val="800"/>
              </a:spcBef>
              <a:buClrTx/>
              <a:buSzPct val="60000"/>
              <a:buBlip>
                <a:blip r:embed="rId2"/>
              </a:buBlip>
              <a:defRPr sz="1917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Poorly or improperly marked rear surfaces; garden and utility trailers; overhanging objects – ladders, tools, wheelbarrows, etc. No trailer lights; overloaded vehicle and /trailer; speed &amp; braking</a:t>
            </a:r>
          </a:p>
          <a:p>
            <a:pPr lvl="1" marL="412883" indent="-142373" defTabSz="649223">
              <a:spcBef>
                <a:spcPts val="800"/>
              </a:spcBef>
              <a:buClrTx/>
              <a:buSzPct val="60000"/>
              <a:buBlip>
                <a:blip r:embed="rId2"/>
              </a:buBlip>
              <a:defRPr sz="1917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Antidote : back off, maintain a safe distance ( 4 second rule) take a defensive position</a:t>
            </a:r>
          </a:p>
          <a:p>
            <a:pPr marL="142373" indent="-142373" defTabSz="649223">
              <a:spcBef>
                <a:spcPts val="800"/>
              </a:spcBef>
              <a:buClrTx/>
              <a:buSzPct val="60000"/>
              <a:buBlip>
                <a:blip r:embed="rId2"/>
              </a:buBlip>
              <a:defRPr sz="1917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Report dangerous or suspect behavior; road hazards; some drivers will ‘weave’ to avoid a pot-hole. </a:t>
            </a:r>
          </a:p>
          <a:p>
            <a:pPr marL="142373" indent="-142373" defTabSz="649223">
              <a:spcBef>
                <a:spcPts val="800"/>
              </a:spcBef>
              <a:buClrTx/>
              <a:buSzPct val="60000"/>
              <a:buBlip>
                <a:blip r:embed="rId2"/>
              </a:buBlip>
              <a:defRPr sz="1917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Deer &amp; large animal hazard; black Ice; freeze/thaw situations; bridge decks; pavement drainage impairments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