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59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7" autoAdjust="0"/>
    <p:restoredTop sz="94660"/>
  </p:normalViewPr>
  <p:slideViewPr>
    <p:cSldViewPr snapToGrid="0">
      <p:cViewPr>
        <p:scale>
          <a:sx n="90" d="100"/>
          <a:sy n="90" d="100"/>
        </p:scale>
        <p:origin x="-12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FB63B39-E3F8-49E0-BED4-63FE4BCC1138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6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63B39-E3F8-49E0-BED4-63FE4BCC1138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3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8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2/10/22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2/10/22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9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2/10/22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9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FB63B39-E3F8-49E0-BED4-63FE4BCC1138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1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223" y="3987396"/>
            <a:ext cx="9144000" cy="2927048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400" dirty="0"/>
              <a:t>Fatal TMA Hit — Lesson Learned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/>
              <a:t>Sweeping vs. Long Haul Trucking Safety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/>
              <a:t>Nuclear Winter Reminders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/>
              <a:t>Ergonomics in the Cold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/>
              <a:t>Defensive Driving Reminders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/>
              <a:t>‘Everything Else’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606" y="2450022"/>
            <a:ext cx="1130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February Safety Info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2" name="Picture 1" descr="MeolaSafetyMeetingLogo4WSATimmons500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43" y="172155"/>
            <a:ext cx="4879623" cy="1781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387" y="169333"/>
            <a:ext cx="2624667" cy="17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74" y="413998"/>
            <a:ext cx="11358715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Fatal </a:t>
            </a:r>
            <a:r>
              <a:rPr lang="en-US" sz="3600" dirty="0" err="1"/>
              <a:t>tma</a:t>
            </a:r>
            <a:r>
              <a:rPr lang="en-US" sz="3600" dirty="0"/>
              <a:t> hit – lessons learned</a:t>
            </a:r>
            <a:endParaRPr lang="en-US" sz="3600" b="1" i="1" dirty="0">
              <a:solidFill>
                <a:srgbClr val="5EC8F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97" y="2963333"/>
            <a:ext cx="11015132" cy="3993445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sz="2400" dirty="0"/>
              <a:t>This is the nightmare scenario for our business. </a:t>
            </a:r>
          </a:p>
          <a:p>
            <a:pPr>
              <a:buFont typeface="Arial"/>
              <a:buChar char="•"/>
            </a:pPr>
            <a:r>
              <a:rPr lang="en-US" sz="2400" dirty="0"/>
              <a:t>Average motorist awareness for work zone, TTC signage, etc. is roughly 60%</a:t>
            </a:r>
          </a:p>
          <a:p>
            <a:pPr>
              <a:buFont typeface="Arial"/>
              <a:buChar char="•"/>
            </a:pPr>
            <a:r>
              <a:rPr lang="en-US" sz="2400" dirty="0"/>
              <a:t>This means </a:t>
            </a:r>
            <a:r>
              <a:rPr lang="en-US" sz="2400" u="sng" dirty="0">
                <a:solidFill>
                  <a:srgbClr val="FF0000"/>
                </a:solidFill>
              </a:rPr>
              <a:t>4 out of 10 DO NOT EVEN SEE THE SIGNS</a:t>
            </a:r>
          </a:p>
          <a:p>
            <a:pPr>
              <a:buFont typeface="Arial"/>
              <a:buChar char="•"/>
            </a:pPr>
            <a:r>
              <a:rPr lang="en-US" sz="2400" dirty="0"/>
              <a:t>Corresponding estimates on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Blue Light </a:t>
            </a:r>
            <a:r>
              <a:rPr lang="en-US" sz="2400" dirty="0"/>
              <a:t>awareness are in the 90</a:t>
            </a:r>
            <a:r>
              <a:rPr lang="en-US" sz="2400" baseline="30000" dirty="0"/>
              <a:t>th</a:t>
            </a:r>
            <a:r>
              <a:rPr lang="en-US" sz="2400" dirty="0"/>
              <a:t> percentile. Similar for </a:t>
            </a:r>
            <a:r>
              <a:rPr lang="en-US" sz="2400" dirty="0" err="1"/>
              <a:t>fusee</a:t>
            </a:r>
            <a:r>
              <a:rPr lang="en-US" sz="2400" dirty="0"/>
              <a:t> flares.</a:t>
            </a:r>
          </a:p>
          <a:p>
            <a:pPr>
              <a:buFont typeface="Arial"/>
              <a:buChar char="•"/>
            </a:pPr>
            <a:r>
              <a:rPr lang="en-US" sz="2400" dirty="0"/>
              <a:t>Multiple layers of upstream warning to oncoming traffic is crucial. </a:t>
            </a:r>
          </a:p>
          <a:p>
            <a:pPr>
              <a:buFont typeface="Arial"/>
              <a:buChar char="•"/>
            </a:pPr>
            <a:r>
              <a:rPr lang="en-US" sz="2400" dirty="0"/>
              <a:t>Another default is to use a </a:t>
            </a:r>
            <a:r>
              <a:rPr lang="en-US" sz="2400" b="1" dirty="0">
                <a:solidFill>
                  <a:srgbClr val="FF0000"/>
                </a:solidFill>
              </a:rPr>
              <a:t>CB radio</a:t>
            </a:r>
            <a:r>
              <a:rPr lang="en-US" sz="2400" dirty="0"/>
              <a:t> to alert the truckers</a:t>
            </a:r>
          </a:p>
          <a:p>
            <a:pPr>
              <a:buFont typeface="Arial"/>
              <a:buChar char="•"/>
            </a:pPr>
            <a:r>
              <a:rPr lang="en-US" sz="2400" dirty="0"/>
              <a:t>Seatbelts need to be worn pretty much 100% </a:t>
            </a:r>
          </a:p>
          <a:p>
            <a:pPr>
              <a:buFont typeface="Arial"/>
              <a:buChar char="•"/>
            </a:pPr>
            <a:r>
              <a:rPr lang="en-US" sz="2400" dirty="0"/>
              <a:t>Risk management – do not create a risk; do not prolong a risk. Metric is nano-seconds.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46667" y="1919111"/>
            <a:ext cx="10357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Pillar, Inc., the company where John Meola is Safety Officer, recently experienced a fatality from an accident where a vehicle struck one of the firm’s TMA vehicles at high speed, killing the TMA driver who was not wearing his seatbelt</a:t>
            </a:r>
            <a:r>
              <a:rPr lang="mr-IN" i="1" dirty="0"/>
              <a:t>…</a:t>
            </a:r>
            <a:r>
              <a:rPr lang="en-US" i="1" dirty="0"/>
              <a:t>  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01290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11" y="451555"/>
            <a:ext cx="10926589" cy="11006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Technology – risk reduction measures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649" y="1933222"/>
            <a:ext cx="10473017" cy="39228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333333"/>
                </a:solidFill>
                <a:latin typeface="Roboto" panose="020B0604020202020204" pitchFamily="2" charset="0"/>
              </a:rPr>
              <a:t>A simple Google search found this laundry list of Big Truck safety features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333333"/>
                </a:solidFill>
                <a:latin typeface="Roboto" panose="020B0604020202020204" pitchFamily="2" charset="0"/>
              </a:rPr>
              <a:t>Forward Collision Avoidance Mitigation (FCAM)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333333"/>
                </a:solidFill>
                <a:latin typeface="Roboto" panose="020B0604020202020204" pitchFamily="2" charset="0"/>
              </a:rPr>
              <a:t>Stationary Vehicle Braking (SVB)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333333"/>
                </a:solidFill>
                <a:latin typeface="Roboto" panose="020B0604020202020204" pitchFamily="2" charset="0"/>
              </a:rPr>
              <a:t>Enhanced Collision Mitigation Braking (CMB) with Impact Alert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333333"/>
                </a:solidFill>
                <a:latin typeface="Roboto" panose="020B0604020202020204" pitchFamily="2" charset="0"/>
              </a:rPr>
              <a:t>Active Cruise with Braking (ACB)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333333"/>
                </a:solidFill>
                <a:latin typeface="Roboto" panose="020B0604020202020204" pitchFamily="2" charset="0"/>
              </a:rPr>
              <a:t>Alert Prioritization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333333"/>
                </a:solidFill>
                <a:latin typeface="Roboto" panose="020B0604020202020204" pitchFamily="2" charset="0"/>
              </a:rPr>
              <a:t>Overspeed Alert and Action (OAA)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333333"/>
                </a:solidFill>
                <a:latin typeface="Roboto" panose="020B0604020202020204" pitchFamily="2" charset="0"/>
              </a:rPr>
              <a:t>Lane Departure Warnings (LDW)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333333"/>
                </a:solidFill>
                <a:latin typeface="Roboto" panose="020B0604020202020204" pitchFamily="2" charset="0"/>
              </a:rPr>
              <a:t>Stationary Object Alerts (SOA)</a:t>
            </a:r>
          </a:p>
          <a:p>
            <a:pPr marL="0" indent="0">
              <a:buNone/>
            </a:pPr>
            <a:r>
              <a:rPr lang="en-US" sz="2800" b="1" u="sng" dirty="0">
                <a:solidFill>
                  <a:srgbClr val="0070C0"/>
                </a:solidFill>
                <a:latin typeface="Roboto" panose="020B0604020202020204" pitchFamily="2" charset="0"/>
              </a:rPr>
              <a:t>Sweepers typically do not have any of the above so they require extra alertness in order to avoid accidents!</a:t>
            </a:r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368777" y="949446"/>
            <a:ext cx="8875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0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2260" y="461975"/>
            <a:ext cx="11046791" cy="108742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‘Nuclear winter’ doth endure </a:t>
            </a:r>
            <a:endParaRPr lang="en-US" sz="36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490" y="2096346"/>
            <a:ext cx="11633200" cy="5834097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Increasingly unpredictable weather patterns; wide swings in day/night temps. </a:t>
            </a:r>
          </a:p>
          <a:p>
            <a:pPr>
              <a:buFont typeface="Arial"/>
              <a:buChar char="•"/>
            </a:pPr>
            <a:r>
              <a:rPr lang="en-US" sz="2400" dirty="0"/>
              <a:t>Be Alert! - freeze-thaw destructive force on infrastructure</a:t>
            </a:r>
          </a:p>
          <a:p>
            <a:pPr>
              <a:buFont typeface="Arial"/>
              <a:buChar char="•"/>
            </a:pPr>
            <a:r>
              <a:rPr lang="en-US" sz="2400" dirty="0"/>
              <a:t>Be especially aware of what nighttime temps will be when you work night shifts.</a:t>
            </a:r>
          </a:p>
          <a:p>
            <a:pPr>
              <a:buFont typeface="Arial"/>
              <a:buChar char="•"/>
            </a:pPr>
            <a:r>
              <a:rPr lang="en-US" sz="2400" dirty="0"/>
              <a:t>Storm severity, duration. Colorado fires? Out of season tornados in Tennessee? </a:t>
            </a:r>
          </a:p>
          <a:p>
            <a:pPr>
              <a:buFont typeface="Arial"/>
              <a:buChar char="•"/>
            </a:pPr>
            <a:r>
              <a:rPr lang="en-US" sz="2400" dirty="0"/>
              <a:t>Snowstorm situations: If a vehicle is stuck in snow - be aware of Carbon Monoxide risk. </a:t>
            </a:r>
          </a:p>
          <a:p>
            <a:pPr>
              <a:buFont typeface="Arial"/>
              <a:buChar char="•"/>
            </a:pPr>
            <a:r>
              <a:rPr lang="en-US" sz="2400" dirty="0"/>
              <a:t>Keep tailpipe area clear to prevent CO buildup beneath vehicle.</a:t>
            </a:r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82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2260" y="461975"/>
            <a:ext cx="12514260" cy="108742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ergonomics &amp; cold - seasonal safety issues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23" y="1856459"/>
            <a:ext cx="11633200" cy="459232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/>
              <a:t>PPE &amp; dress code – make sure you have on the right PPE to fit what you’ll be actually doing!</a:t>
            </a:r>
          </a:p>
          <a:p>
            <a:pPr>
              <a:buFont typeface="Arial"/>
              <a:buChar char="•"/>
            </a:pPr>
            <a:r>
              <a:rPr lang="en-US" sz="2000" dirty="0"/>
              <a:t>Chin strap on hard hat. Gusting wind can displace into traffic. Bridge &amp; culvert, etc. </a:t>
            </a:r>
          </a:p>
          <a:p>
            <a:pPr>
              <a:buFont typeface="Arial"/>
              <a:buChar char="•"/>
            </a:pPr>
            <a:r>
              <a:rPr lang="en-US" sz="2000" dirty="0"/>
              <a:t>Footwear &amp; foot health – slip &amp; fall incidents increase; check your boot soles for wear. </a:t>
            </a:r>
          </a:p>
          <a:p>
            <a:pPr>
              <a:buFont typeface="Arial"/>
              <a:buChar char="•"/>
            </a:pPr>
            <a:r>
              <a:rPr lang="en-US" sz="2000" dirty="0"/>
              <a:t>Dexterity and locomotion is impaired by cold. Use high grip gloves. Pay attention to walk, step, climb, etc. Any change in elevation. Work boots are ‘clunky’. Never RUN! </a:t>
            </a:r>
          </a:p>
          <a:p>
            <a:pPr>
              <a:buFont typeface="Arial"/>
              <a:buChar char="•"/>
            </a:pPr>
            <a:r>
              <a:rPr lang="en-US" sz="2000" dirty="0"/>
              <a:t>Stay properly hydrated; diet, exercise; quit or cut down smoking, </a:t>
            </a:r>
          </a:p>
          <a:p>
            <a:pPr>
              <a:buFont typeface="Arial"/>
              <a:buChar char="•"/>
            </a:pPr>
            <a:r>
              <a:rPr lang="en-US" sz="2000" dirty="0"/>
              <a:t>Days lengthening. Glare hazard intensifies.</a:t>
            </a:r>
          </a:p>
          <a:p>
            <a:pPr>
              <a:buFont typeface="Arial"/>
              <a:buChar char="•"/>
            </a:pPr>
            <a:r>
              <a:rPr lang="en-US" sz="2000" dirty="0"/>
              <a:t>Meola Theorem: Change of Season brings inexplicable weirdness. Ides of March effect. </a:t>
            </a:r>
          </a:p>
          <a:p>
            <a:pPr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62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96" y="405531"/>
            <a:ext cx="11822815" cy="108742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Defensive driving –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winter &amp; Year ‘round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90" y="1969348"/>
            <a:ext cx="11633200" cy="459232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Intersections &amp; Turning; watch all 4 parts of an intersection!</a:t>
            </a:r>
          </a:p>
          <a:p>
            <a:pPr>
              <a:buFont typeface="Arial"/>
              <a:buChar char="•"/>
            </a:pPr>
            <a:r>
              <a:rPr lang="en-US" sz="2400" dirty="0"/>
              <a:t>Actively manage each part of the transit</a:t>
            </a:r>
          </a:p>
          <a:p>
            <a:pPr>
              <a:buFont typeface="Arial"/>
              <a:buChar char="•"/>
            </a:pPr>
            <a:r>
              <a:rPr lang="en-US" sz="2400" dirty="0"/>
              <a:t>Practice lane discipline; backing; defensive parking</a:t>
            </a:r>
          </a:p>
          <a:p>
            <a:pPr>
              <a:buFont typeface="Arial"/>
              <a:buChar char="•"/>
            </a:pPr>
            <a:r>
              <a:rPr lang="en-US" sz="2400" dirty="0"/>
              <a:t>Truck ice blow-off or fall off – i.e., on a ramp, grade, curve, etc.  At speed on the interstate. </a:t>
            </a:r>
          </a:p>
          <a:p>
            <a:pPr>
              <a:buFont typeface="Arial"/>
              <a:buChar char="•"/>
            </a:pPr>
            <a:r>
              <a:rPr lang="en-US" sz="2400" dirty="0"/>
              <a:t>Braking &amp; steering characteristics go ‘off’ in cold - allow vehicle to warm up a bit in extreme cold. </a:t>
            </a:r>
          </a:p>
          <a:p>
            <a:pPr>
              <a:buFont typeface="Arial"/>
              <a:buChar char="•"/>
            </a:pPr>
            <a:r>
              <a:rPr lang="en-US" sz="2400" dirty="0"/>
              <a:t>Tires, traction, footprint; front wheel drive vs. AWD or rear. You may drive an all-wheel drive vehicle but remember your sweeper IS NOT!</a:t>
            </a:r>
          </a:p>
        </p:txBody>
      </p:sp>
    </p:spTree>
    <p:extLst>
      <p:ext uri="{BB962C8B-B14F-4D97-AF65-F5344CB8AC3E}">
        <p14:creationId xmlns:p14="http://schemas.microsoft.com/office/powerpoint/2010/main" val="378250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96" y="405531"/>
            <a:ext cx="11822815" cy="108742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‘Everything else’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90" y="2265680"/>
            <a:ext cx="11633200" cy="459232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Covid; flu season; indoor air quality; cloth vs. N95 mask; sanitizer &amp; dry skin</a:t>
            </a:r>
          </a:p>
          <a:p>
            <a:pPr>
              <a:buFont typeface="Arial"/>
              <a:buChar char="•"/>
            </a:pPr>
            <a:r>
              <a:rPr lang="en-US" sz="2400" dirty="0"/>
              <a:t>Industrial hygiene; bird &amp; rodent, reptile avoidance, Silica Dust</a:t>
            </a:r>
          </a:p>
          <a:p>
            <a:pPr>
              <a:buFont typeface="Arial"/>
              <a:buChar char="•"/>
            </a:pPr>
            <a:r>
              <a:rPr lang="en-US" sz="2400" b="1" u="sng" dirty="0"/>
              <a:t>Remember OSHA Focus 4; responsible for majority of losses:</a:t>
            </a:r>
          </a:p>
          <a:p>
            <a:pPr lvl="1">
              <a:buFont typeface="Arial"/>
              <a:buChar char="•"/>
            </a:pPr>
            <a:r>
              <a:rPr lang="en-US" b="1" u="sng" dirty="0"/>
              <a:t>Fall Hazards,</a:t>
            </a:r>
          </a:p>
          <a:p>
            <a:pPr lvl="1">
              <a:buFont typeface="Arial"/>
              <a:buChar char="•"/>
            </a:pPr>
            <a:r>
              <a:rPr lang="en-US" b="1"/>
              <a:t>Caught-In-Between Hazards, </a:t>
            </a:r>
          </a:p>
          <a:p>
            <a:pPr lvl="1">
              <a:buFont typeface="Arial"/>
              <a:buChar char="•"/>
            </a:pPr>
            <a:r>
              <a:rPr lang="en-US" b="1"/>
              <a:t>Struck-By Hazards, and </a:t>
            </a:r>
          </a:p>
          <a:p>
            <a:pPr lvl="1">
              <a:buFont typeface="Arial"/>
              <a:buChar char="•"/>
            </a:pPr>
            <a:r>
              <a:rPr lang="en-US" b="1"/>
              <a:t>Electrical Hazards</a:t>
            </a:r>
            <a:endParaRPr lang="en-US" sz="2400" b="1" u="sng" dirty="0"/>
          </a:p>
          <a:p>
            <a:pPr>
              <a:buFont typeface="Arial"/>
              <a:buChar char="•"/>
            </a:pPr>
            <a:r>
              <a:rPr lang="en-US" dirty="0"/>
              <a:t>Note &amp; ‘Rule Out’ Focus Four elements on a Project</a:t>
            </a:r>
          </a:p>
          <a:p>
            <a:pPr>
              <a:buFont typeface="Arial"/>
              <a:buChar char="•"/>
            </a:pPr>
            <a:r>
              <a:rPr lang="en-US" sz="2400" dirty="0"/>
              <a:t>LOOK for ‘Continuous Improvement’ in all processes &amp; activity</a:t>
            </a:r>
          </a:p>
        </p:txBody>
      </p:sp>
    </p:spTree>
    <p:extLst>
      <p:ext uri="{BB962C8B-B14F-4D97-AF65-F5344CB8AC3E}">
        <p14:creationId xmlns:p14="http://schemas.microsoft.com/office/powerpoint/2010/main" val="360291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1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191ECE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5312</TotalTime>
  <Words>710</Words>
  <Application>Microsoft Macintosh PowerPoint</Application>
  <PresentationFormat>Custom</PresentationFormat>
  <Paragraphs>63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Banded</vt:lpstr>
      <vt:lpstr>PowerPoint Presentation</vt:lpstr>
      <vt:lpstr>Fatal tma hit – lessons learned</vt:lpstr>
      <vt:lpstr>Technology – risk reduction measures</vt:lpstr>
      <vt:lpstr>‘Nuclear winter’ doth endure </vt:lpstr>
      <vt:lpstr>ergonomics &amp; cold - seasonal safety issues</vt:lpstr>
      <vt:lpstr>Defensive driving – winter &amp; Year ‘round</vt:lpstr>
      <vt:lpstr>‘Everything else’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January, 2017 Happy &amp; SAFE New Year!</dc:title>
  <dc:creator>John Meola</dc:creator>
  <cp:lastModifiedBy>Ranger Kidwell-Ross</cp:lastModifiedBy>
  <cp:revision>93</cp:revision>
  <cp:lastPrinted>2017-08-15T19:42:38Z</cp:lastPrinted>
  <dcterms:created xsi:type="dcterms:W3CDTF">2016-12-30T15:05:27Z</dcterms:created>
  <dcterms:modified xsi:type="dcterms:W3CDTF">2022-02-10T23:38:51Z</dcterms:modified>
</cp:coreProperties>
</file>