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223" y="3987396"/>
            <a:ext cx="9144000" cy="292704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/>
              <a:t>COVID — Wear Mask — Keep Your Distance — Get Booster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More COVID: What are the Lessons We Need to Learn and Practice From the Pandemic?</a:t>
            </a:r>
            <a:r>
              <a:rPr lang="en-US" sz="2400" dirty="0"/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It’s Been an Amazing Nuclear Winter</a:t>
            </a:r>
            <a:r>
              <a:rPr lang="mr-IN" sz="2400"/>
              <a:t>…</a:t>
            </a:r>
            <a:r>
              <a:rPr lang="en-US" sz="2400"/>
              <a:t> and it Just Started.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Drive Alertly and Drive Defensively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2022 Emphasis: Let’s Report and Discuss Close Calls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Start the Year With an Overview of ‘All Things Safety’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January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387" y="169333"/>
            <a:ext cx="2624667" cy="1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4" y="413998"/>
            <a:ext cx="11358715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5EC8F8"/>
                </a:solidFill>
              </a:rPr>
              <a:t>COVID: What are the lessons we need to learn and practice from the pandemic?</a:t>
            </a:r>
            <a:endParaRPr lang="en-US" sz="3600" b="1" i="1" dirty="0">
              <a:solidFill>
                <a:srgbClr val="5EC8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7" y="2750538"/>
            <a:ext cx="11015132" cy="42062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Multiple lessons learned in this pandemic — take them to heart!</a:t>
            </a:r>
          </a:p>
          <a:p>
            <a:pPr>
              <a:buFont typeface="Arial"/>
              <a:buChar char="•"/>
            </a:pPr>
            <a:r>
              <a:rPr lang="en-US" dirty="0"/>
              <a:t>Industrial hygiene, public health, safety, social, personal, etc. </a:t>
            </a:r>
          </a:p>
          <a:p>
            <a:pPr>
              <a:buFont typeface="Arial"/>
              <a:buChar char="•"/>
            </a:pPr>
            <a:r>
              <a:rPr lang="en-US" dirty="0"/>
              <a:t>Plan for the future – this may not be the last epidemic in our lifetime</a:t>
            </a:r>
          </a:p>
          <a:p>
            <a:pPr>
              <a:buFont typeface="Arial"/>
              <a:buChar char="•"/>
            </a:pPr>
            <a:r>
              <a:rPr lang="en-US" dirty="0"/>
              <a:t>Lessons Learned – short memory deficit — keep remembering your lessons! </a:t>
            </a:r>
          </a:p>
          <a:p>
            <a:pPr>
              <a:buFont typeface="Arial"/>
              <a:buChar char="•"/>
            </a:pPr>
            <a:r>
              <a:rPr lang="en-US" dirty="0"/>
              <a:t>Face Covering – Indoor Air Quality – Learn principles of air filtration &amp; ventilation, etc. </a:t>
            </a:r>
          </a:p>
          <a:p>
            <a:pPr>
              <a:buFont typeface="Arial"/>
              <a:buChar char="•"/>
            </a:pPr>
            <a:r>
              <a:rPr lang="en-US" dirty="0"/>
              <a:t>Sanitation practices; detergent and surfactants, basic chemistry of hand washing &amp; surface cleaning,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11" y="451555"/>
            <a:ext cx="10926589" cy="11006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An Amazing Nuclear Winter</a:t>
            </a:r>
            <a:r>
              <a:rPr lang="mr-IN" b="1" u="sng" dirty="0"/>
              <a:t>…</a:t>
            </a:r>
            <a:r>
              <a:rPr lang="en-US" b="1" u="sng" dirty="0"/>
              <a:t> </a:t>
            </a:r>
            <a:br>
              <a:rPr lang="en-US" b="1" u="sng" dirty="0"/>
            </a:br>
            <a:r>
              <a:rPr lang="en-US" b="1" u="sng" dirty="0"/>
              <a:t>And Barely started!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27" y="2102555"/>
            <a:ext cx="9784080" cy="3922889"/>
          </a:xfrm>
        </p:spPr>
        <p:txBody>
          <a:bodyPr>
            <a:noAutofit/>
          </a:bodyPr>
          <a:lstStyle/>
          <a:p>
            <a:endParaRPr lang="en-US" sz="1800"/>
          </a:p>
          <a:p>
            <a:pPr>
              <a:buFont typeface="Arial"/>
              <a:buChar char="•"/>
            </a:pPr>
            <a:r>
              <a:rPr lang="en-US" sz="1800" dirty="0"/>
              <a:t>Avoid travel on interstate when it’s snowing – who would have guessed? (This was entirely predictable…) </a:t>
            </a:r>
          </a:p>
          <a:p>
            <a:pPr>
              <a:buFont typeface="Arial"/>
              <a:buChar char="•"/>
            </a:pPr>
            <a:r>
              <a:rPr lang="en-US" sz="1800" dirty="0"/>
              <a:t>This winter extreme weather will probably translate into summer extremes</a:t>
            </a:r>
          </a:p>
          <a:p>
            <a:pPr>
              <a:buFont typeface="Arial"/>
              <a:buChar char="•"/>
            </a:pPr>
            <a:r>
              <a:rPr lang="en-US" sz="1800" dirty="0"/>
              <a:t>Heat is harder to endure than cold. For life forms, nature and infrastructure.</a:t>
            </a:r>
          </a:p>
          <a:p>
            <a:pPr>
              <a:buFont typeface="Arial"/>
              <a:buChar char="•"/>
            </a:pPr>
            <a:r>
              <a:rPr lang="en-US" sz="1800" dirty="0"/>
              <a:t>Adaption is difficult. Acclimatization is limited. Just ask any glacier.</a:t>
            </a:r>
          </a:p>
          <a:p>
            <a:pPr>
              <a:buFont typeface="Arial"/>
              <a:buChar char="•"/>
            </a:pPr>
            <a:r>
              <a:rPr lang="en-US" sz="1800" dirty="0"/>
              <a:t>Practical tips for cold weather: eye protection; face covering; cold air is dry.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Stay hydrated year round; your natural defense mechanism </a:t>
            </a:r>
          </a:p>
          <a:p>
            <a:pPr>
              <a:buFont typeface="Arial"/>
              <a:buChar char="•"/>
            </a:pPr>
            <a:endParaRPr lang="en-US" sz="1800" b="1"/>
          </a:p>
          <a:p>
            <a:pPr>
              <a:buFont typeface="Arial"/>
              <a:buChar char="•"/>
            </a:pPr>
            <a:endParaRPr lang="en-US" sz="1800" b="1"/>
          </a:p>
          <a:p>
            <a:pPr>
              <a:buFont typeface="Arial"/>
              <a:buChar char="•"/>
            </a:pPr>
            <a:endParaRPr lang="en-US" sz="1800" b="1"/>
          </a:p>
        </p:txBody>
      </p:sp>
      <p:sp>
        <p:nvSpPr>
          <p:cNvPr id="4" name="Rectangle 3"/>
          <p:cNvSpPr/>
          <p:nvPr/>
        </p:nvSpPr>
        <p:spPr>
          <a:xfrm>
            <a:off x="1368777" y="949446"/>
            <a:ext cx="887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1046791" cy="108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DRIVE ALERTLY • DRIVE DEFENSIVELY</a:t>
            </a:r>
            <a:endParaRPr lang="en-US" sz="3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56" y="2011680"/>
            <a:ext cx="11633200" cy="583409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2000"/>
          </a:p>
          <a:p>
            <a:pPr marL="0" indent="0">
              <a:buNone/>
            </a:pPr>
            <a:r>
              <a:rPr lang="en-US" sz="2000" dirty="0"/>
              <a:t>Our employees are SAFE drivers only as long as we remember the basic principles. Remember: COMPLACENCY can and does offset proficiency.</a:t>
            </a:r>
          </a:p>
          <a:p>
            <a:pPr marL="0" indent="0">
              <a:buNone/>
            </a:pPr>
            <a:r>
              <a:rPr lang="en-US" sz="2000" dirty="0"/>
              <a:t>DO NOT PRACTICE: Inattention, distraction, failure to anticipate, ignore warning signs, etc. </a:t>
            </a:r>
          </a:p>
          <a:p>
            <a:pPr marL="0" indent="0">
              <a:buNone/>
            </a:pPr>
            <a:r>
              <a:rPr lang="en-US" sz="2000" dirty="0"/>
              <a:t>CONSTANTLY WATCH OUT FOR: Distracted or impaired drivers; deer season; snow/ice/water; equipment; drainage; etc. </a:t>
            </a:r>
          </a:p>
          <a:p>
            <a:pPr marL="0" indent="0">
              <a:buNone/>
            </a:pPr>
            <a:r>
              <a:rPr lang="en-US" sz="2000" dirty="0"/>
              <a:t>Basically, defensive driving is a complex equation, constantly changing: We are the ‘mathematicians’ to solve the equation for X </a:t>
            </a:r>
          </a:p>
        </p:txBody>
      </p:sp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2514260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2022 EMPHASIS: </a:t>
            </a:r>
            <a:br>
              <a:rPr lang="en-US" sz="3600"/>
            </a:br>
            <a:r>
              <a:rPr lang="en-US" sz="3600"/>
              <a:t>REPORT AND DISCUSS CLOSE CALLS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THE basic risk management formula is: frequency of occurrence X severity of consequence = severity of RISK</a:t>
            </a:r>
          </a:p>
          <a:p>
            <a:pPr>
              <a:buFont typeface="Arial"/>
              <a:buChar char="•"/>
            </a:pPr>
            <a:r>
              <a:rPr lang="en-US" sz="2000" b="1" u="sng" dirty="0"/>
              <a:t>High risk activity </a:t>
            </a:r>
            <a:r>
              <a:rPr lang="en-US" sz="2000" dirty="0"/>
              <a:t>requires: planning, training, equipment, supervision, etc. The only way we can know the risks you see are by you reporting them. REPORT ALL CLOSE CALLS!</a:t>
            </a:r>
          </a:p>
          <a:p>
            <a:pPr>
              <a:buFont typeface="Arial"/>
              <a:buChar char="•"/>
            </a:pPr>
            <a:r>
              <a:rPr lang="en-US" sz="2000" dirty="0"/>
              <a:t>To reduce our risk in the entire company we need everyone to assess any and all risks you spot in your work area; during sweeping operations; in any of your other work zones.</a:t>
            </a:r>
          </a:p>
          <a:p>
            <a:pPr>
              <a:buFont typeface="Arial"/>
              <a:buChar char="•"/>
            </a:pPr>
            <a:r>
              <a:rPr lang="en-US" sz="2000" dirty="0"/>
              <a:t>If the risks are associated with specific client properties we can provide them with safety guidance; we don’t need an actual accident or injury before doing that!</a:t>
            </a:r>
          </a:p>
        </p:txBody>
      </p:sp>
    </p:spTree>
    <p:extLst>
      <p:ext uri="{BB962C8B-B14F-4D97-AF65-F5344CB8AC3E}">
        <p14:creationId xmlns:p14="http://schemas.microsoft.com/office/powerpoint/2010/main" val="3816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6" y="405531"/>
            <a:ext cx="11822815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Let’s Start the year with an </a:t>
            </a:r>
            <a:br>
              <a:rPr lang="en-US" sz="3600"/>
            </a:br>
            <a:r>
              <a:rPr lang="en-US" sz="3600"/>
              <a:t>overview of </a:t>
            </a:r>
            <a:r>
              <a:rPr lang="en-US" sz="3600"/>
              <a:t>“all things safety”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12" y="2449126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i="1" u="sng" dirty="0"/>
              <a:t>Ergonomics</a:t>
            </a:r>
            <a:r>
              <a:rPr lang="en-US" sz="2000" dirty="0"/>
              <a:t> – always keep in mind this factor that governs all human activity – driving, sleeping, eating, walking, lifting, etc. Focus on doing all activities in the ‘correct way.’</a:t>
            </a:r>
          </a:p>
          <a:p>
            <a:pPr>
              <a:buFont typeface="Arial"/>
              <a:buChar char="•"/>
            </a:pPr>
            <a:r>
              <a:rPr lang="en-US" sz="2000" b="1" i="1" u="sng" dirty="0"/>
              <a:t>Seasonal Factors </a:t>
            </a:r>
            <a:r>
              <a:rPr lang="en-US" sz="2000" dirty="0"/>
              <a:t>– As the seasons change, make sure you have the right footwear — work attire — gloves &amp; any other hand protection — PPE, etc. </a:t>
            </a:r>
          </a:p>
          <a:p>
            <a:pPr>
              <a:buFont typeface="Arial"/>
              <a:buChar char="•"/>
            </a:pPr>
            <a:r>
              <a:rPr lang="en-US" sz="2000" b="1" i="1" u="sng" dirty="0"/>
              <a:t>Watch out for </a:t>
            </a:r>
            <a:r>
              <a:rPr lang="en-US" sz="2000" dirty="0"/>
              <a:t>– fatigue – snow issues – fleet maintenance issues – no overweight in truck – tires – hydroplaning possibility in wet weather</a:t>
            </a:r>
          </a:p>
          <a:p>
            <a:pPr>
              <a:buFont typeface="Arial"/>
              <a:buChar char="•"/>
            </a:pPr>
            <a:r>
              <a:rPr lang="en-US" sz="2000" b="1" i="1" dirty="0"/>
              <a:t>Finally</a:t>
            </a:r>
            <a:r>
              <a:rPr lang="en-US" sz="2000" dirty="0"/>
              <a:t>: What we learn about SAFETY at WORK, needs to be filtered &amp; transposed for Safety at HOME. Keep your families safe by transmitting the safety lessons you learn on the job!</a:t>
            </a:r>
          </a:p>
        </p:txBody>
      </p:sp>
    </p:spTree>
    <p:extLst>
      <p:ext uri="{BB962C8B-B14F-4D97-AF65-F5344CB8AC3E}">
        <p14:creationId xmlns:p14="http://schemas.microsoft.com/office/powerpoint/2010/main" val="37825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191ECE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5285</TotalTime>
  <Words>616</Words>
  <Application>Microsoft Macintosh PowerPoint</Application>
  <PresentationFormat>Custom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Banded</vt:lpstr>
      <vt:lpstr>PowerPoint Presentation</vt:lpstr>
      <vt:lpstr>COVID: What are the lessons we need to learn and practice from the pandemic?</vt:lpstr>
      <vt:lpstr>An Amazing Nuclear Winter…  And Barely started!</vt:lpstr>
      <vt:lpstr>DRIVE ALERTLY • DRIVE DEFENSIVELY</vt:lpstr>
      <vt:lpstr>2022 EMPHASIS:  REPORT AND DISCUSS CLOSE CALLS</vt:lpstr>
      <vt:lpstr>Let’s Start the year with an  overview of “all things safety”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90</cp:revision>
  <cp:lastPrinted>2017-08-15T19:42:38Z</cp:lastPrinted>
  <dcterms:created xsi:type="dcterms:W3CDTF">2016-12-30T15:05:27Z</dcterms:created>
  <dcterms:modified xsi:type="dcterms:W3CDTF">2022-01-13T22:14:40Z</dcterms:modified>
</cp:coreProperties>
</file>