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4" r:id="rId4"/>
    <p:sldId id="265" r:id="rId5"/>
    <p:sldId id="266" r:id="rId6"/>
    <p:sldId id="26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7" autoAdjust="0"/>
    <p:restoredTop sz="94660"/>
  </p:normalViewPr>
  <p:slideViewPr>
    <p:cSldViewPr snapToGrid="0">
      <p:cViewPr>
        <p:scale>
          <a:sx n="90" d="100"/>
          <a:sy n="90" d="100"/>
        </p:scale>
        <p:origin x="-440" y="7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11/14/22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93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11/14/22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2799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5FB63B39-E3F8-49E0-BED4-63FE4BCC1138}" type="datetimeFigureOut">
              <a:rPr lang="en-US" smtClean="0"/>
              <a:t>11/14/22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264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11/14/22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625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FB63B39-E3F8-49E0-BED4-63FE4BCC1138}" type="datetimeFigureOut">
              <a:rPr lang="en-US" smtClean="0"/>
              <a:t>11/14/22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0336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11/14/22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6809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11/14/22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932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11/14/22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797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11/14/22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894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11/14/22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12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11/14/22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670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5FB63B39-E3F8-49E0-BED4-63FE4BCC1138}" type="datetimeFigureOut">
              <a:rPr lang="en-US" smtClean="0"/>
              <a:t>11/14/22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47156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osha.gov/preventing-backovers/solutions" TargetMode="External"/><Relationship Id="rId3" Type="http://schemas.openxmlformats.org/officeDocument/2006/relationships/hyperlink" Target="https://www.topdriver.com/education-blog/5-rules-of-the-smith-system/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35691" y="4072063"/>
            <a:ext cx="9144000" cy="2927048"/>
          </a:xfrm>
        </p:spPr>
        <p:txBody>
          <a:bodyPr>
            <a:norm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smtClean="0"/>
              <a:t>Holiday Travel and Festivities</a:t>
            </a:r>
            <a:endParaRPr lang="en-US" sz="2400" dirty="0" smtClean="0"/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 smtClean="0"/>
              <a:t>Cooler Temps Require Adjustment Cycle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 smtClean="0"/>
              <a:t>Defensive Driving: Follow Best Practices!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 smtClean="0"/>
              <a:t>Consider Weekly Toll of Occupational Fatalities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 smtClean="0"/>
              <a:t>Seasonal Dress and PPE</a:t>
            </a:r>
            <a:endParaRPr lang="en-US" sz="2400" dirty="0"/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dirty="0" smtClean="0"/>
          </a:p>
        </p:txBody>
      </p:sp>
      <p:pic>
        <p:nvPicPr>
          <p:cNvPr id="5" name="Picture 4" descr="MeolaSafetyMeetingLogo4WSA_500w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9181" y="27310"/>
            <a:ext cx="5400072" cy="197145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97606" y="2450022"/>
            <a:ext cx="1130773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Black"/>
                <a:cs typeface="Arial Black"/>
              </a:rPr>
              <a:t>November Safety Info</a:t>
            </a:r>
            <a:endParaRPr lang="en-US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 Black"/>
              <a:cs typeface="Arial Black"/>
            </a:endParaRPr>
          </a:p>
        </p:txBody>
      </p:sp>
    </p:spTree>
    <p:extLst>
      <p:ext uri="{BB962C8B-B14F-4D97-AF65-F5344CB8AC3E}">
        <p14:creationId xmlns:p14="http://schemas.microsoft.com/office/powerpoint/2010/main" val="39345699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4896" y="174109"/>
            <a:ext cx="11358715" cy="1508760"/>
          </a:xfrm>
        </p:spPr>
        <p:txBody>
          <a:bodyPr/>
          <a:lstStyle/>
          <a:p>
            <a:pPr algn="ctr"/>
            <a:r>
              <a:rPr lang="en-US" dirty="0"/>
              <a:t>Holiday travel &amp; festivities 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3119" y="2308013"/>
            <a:ext cx="11015132" cy="4206240"/>
          </a:xfrm>
        </p:spPr>
        <p:txBody>
          <a:bodyPr>
            <a:normAutofit/>
          </a:bodyPr>
          <a:lstStyle/>
          <a:p>
            <a:pPr>
              <a:buFont typeface="Arial"/>
              <a:buChar char="•"/>
            </a:pPr>
            <a:r>
              <a:rPr lang="en-US" sz="3600" b="1" i="1" u="sng" dirty="0">
                <a:solidFill>
                  <a:schemeClr val="accent1">
                    <a:lumMod val="50000"/>
                  </a:schemeClr>
                </a:solidFill>
              </a:rPr>
              <a:t>Thanksgiving </a:t>
            </a:r>
            <a:r>
              <a:rPr lang="en-US" sz="2400" dirty="0"/>
              <a:t> =  the heaviest travel week  of the year</a:t>
            </a:r>
          </a:p>
          <a:p>
            <a:pPr>
              <a:buFont typeface="Arial"/>
              <a:buChar char="•"/>
            </a:pPr>
            <a:r>
              <a:rPr lang="en-US" sz="2400" dirty="0"/>
              <a:t>Watch out for</a:t>
            </a:r>
            <a:r>
              <a:rPr lang="mr-IN" sz="2400" dirty="0"/>
              <a:t>…</a:t>
            </a:r>
            <a:r>
              <a:rPr lang="en-US" sz="2400" dirty="0"/>
              <a:t> fatigue – drowsy drivers – impairments – speed – seat belts </a:t>
            </a:r>
          </a:p>
          <a:p>
            <a:pPr>
              <a:buFont typeface="Arial"/>
              <a:buChar char="•"/>
            </a:pPr>
            <a:r>
              <a:rPr lang="en-US" sz="2400" dirty="0"/>
              <a:t>Deer season – glare </a:t>
            </a:r>
          </a:p>
          <a:p>
            <a:pPr>
              <a:buFont typeface="Arial"/>
              <a:buChar char="•"/>
            </a:pPr>
            <a:r>
              <a:rPr lang="en-US" sz="2400" dirty="0"/>
              <a:t>Remember – if the sun is at your back, oncoming motorist may not see you or your vehicle’s strobe lights</a:t>
            </a:r>
          </a:p>
          <a:p>
            <a:pPr>
              <a:buFont typeface="Arial"/>
              <a:buChar char="•"/>
            </a:pPr>
            <a:r>
              <a:rPr lang="en-US" sz="2400" dirty="0"/>
              <a:t>Stay in a protected area when possible – minimize your exposure</a:t>
            </a:r>
          </a:p>
        </p:txBody>
      </p:sp>
    </p:spTree>
    <p:extLst>
      <p:ext uri="{BB962C8B-B14F-4D97-AF65-F5344CB8AC3E}">
        <p14:creationId xmlns:p14="http://schemas.microsoft.com/office/powerpoint/2010/main" val="10129055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6633" y="223700"/>
            <a:ext cx="9784080" cy="1508760"/>
          </a:xfrm>
        </p:spPr>
        <p:txBody>
          <a:bodyPr>
            <a:normAutofit/>
          </a:bodyPr>
          <a:lstStyle/>
          <a:p>
            <a:pPr algn="ctr"/>
            <a:r>
              <a:rPr lang="en-US" sz="3600" i="1" dirty="0">
                <a:solidFill>
                  <a:srgbClr val="0070C0"/>
                </a:solidFill>
              </a:rPr>
              <a:t>Cooler temps Require adjustment cycle</a:t>
            </a:r>
            <a:r>
              <a:rPr lang="en-US" sz="3600" dirty="0">
                <a:solidFill>
                  <a:srgbClr val="0070C0"/>
                </a:solidFill>
              </a:rPr>
              <a:t> </a:t>
            </a:r>
            <a:endParaRPr lang="en-US" sz="3600" dirty="0"/>
          </a:p>
        </p:txBody>
      </p:sp>
      <p:sp>
        <p:nvSpPr>
          <p:cNvPr id="4" name="Rectangle 3"/>
          <p:cNvSpPr/>
          <p:nvPr/>
        </p:nvSpPr>
        <p:spPr>
          <a:xfrm>
            <a:off x="592667" y="2046111"/>
            <a:ext cx="929922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2800" dirty="0">
                <a:solidFill>
                  <a:schemeClr val="accent1">
                    <a:lumMod val="50000"/>
                  </a:schemeClr>
                </a:solidFill>
              </a:rPr>
              <a:t>Human </a:t>
            </a:r>
            <a:r>
              <a:rPr lang="en-US" sz="2800" dirty="0" err="1">
                <a:solidFill>
                  <a:schemeClr val="accent1">
                    <a:lumMod val="50000"/>
                  </a:schemeClr>
                </a:solidFill>
              </a:rPr>
              <a:t>Metabolics dictate needs for: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</a:rPr>
              <a:t> hydration, a sensible diet, needed sleep/wake cycle, and REM sleep</a:t>
            </a:r>
          </a:p>
          <a:p>
            <a:pPr marL="342900" indent="-342900">
              <a:buFont typeface="Arial"/>
              <a:buChar char="•"/>
            </a:pPr>
            <a:r>
              <a:rPr lang="en-US" sz="2800" dirty="0">
                <a:solidFill>
                  <a:schemeClr val="accent1">
                    <a:lumMod val="50000"/>
                  </a:schemeClr>
                </a:solidFill>
              </a:rPr>
              <a:t>Watch out for: snow duty callouts and/or irregular work patterns </a:t>
            </a:r>
          </a:p>
          <a:p>
            <a:pPr marL="342900" indent="-342900">
              <a:buFont typeface="Arial"/>
              <a:buChar char="•"/>
            </a:pPr>
            <a:r>
              <a:rPr lang="en-US" sz="2800" dirty="0">
                <a:solidFill>
                  <a:schemeClr val="accent1">
                    <a:lumMod val="50000"/>
                  </a:schemeClr>
                </a:solidFill>
              </a:rPr>
              <a:t>Long term sleep deprivation will build a ‘sleep deficit’</a:t>
            </a:r>
          </a:p>
          <a:p>
            <a:pPr marL="342900" indent="-342900">
              <a:buFont typeface="Arial"/>
              <a:buChar char="•"/>
            </a:pPr>
            <a:r>
              <a:rPr lang="en-US" sz="2800" dirty="0">
                <a:solidFill>
                  <a:schemeClr val="accent1">
                    <a:lumMod val="50000"/>
                  </a:schemeClr>
                </a:solidFill>
              </a:rPr>
              <a:t>Chronic sleep loss can lead to hallucinations and uncontrollable, unpredictable micro-bursts of sleep</a:t>
            </a:r>
          </a:p>
          <a:p>
            <a:pPr marL="342900" indent="-342900">
              <a:buFont typeface="Arial"/>
              <a:buChar char="•"/>
            </a:pPr>
            <a:r>
              <a:rPr lang="en-US" sz="2800" dirty="0">
                <a:solidFill>
                  <a:schemeClr val="accent1">
                    <a:lumMod val="50000"/>
                  </a:schemeClr>
                </a:solidFill>
              </a:rPr>
              <a:t>Advanced fatigue can seriously affect decision making ability</a:t>
            </a:r>
          </a:p>
        </p:txBody>
      </p:sp>
    </p:spTree>
    <p:extLst>
      <p:ext uri="{BB962C8B-B14F-4D97-AF65-F5344CB8AC3E}">
        <p14:creationId xmlns:p14="http://schemas.microsoft.com/office/powerpoint/2010/main" val="34153074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5074" y="461975"/>
            <a:ext cx="11046791" cy="1087424"/>
          </a:xfrm>
        </p:spPr>
        <p:txBody>
          <a:bodyPr>
            <a:noAutofit/>
          </a:bodyPr>
          <a:lstStyle/>
          <a:p>
            <a:pPr algn="ctr"/>
            <a:r>
              <a:rPr lang="en-US" sz="3200" dirty="0"/>
              <a:t>Defensive driving – </a:t>
            </a:r>
            <a:r>
              <a:rPr lang="en-US" sz="3200" i="1" dirty="0"/>
              <a:t>Follow best practices!</a:t>
            </a:r>
            <a:br>
              <a:rPr lang="en-US" sz="3200" i="1" dirty="0"/>
            </a:br>
            <a:r>
              <a:rPr lang="en-US" sz="3200" i="1" dirty="0"/>
              <a:t>We can’t emphasize this enough!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7378" y="2519680"/>
            <a:ext cx="11633200" cy="4592320"/>
          </a:xfrm>
        </p:spPr>
        <p:txBody>
          <a:bodyPr>
            <a:normAutofit/>
          </a:bodyPr>
          <a:lstStyle/>
          <a:p>
            <a:r>
              <a:rPr lang="en-US" sz="2800" dirty="0"/>
              <a:t>Maintain a following distance of 4 seconds: rear end crashes are the #1 insurance claim</a:t>
            </a:r>
          </a:p>
          <a:p>
            <a:r>
              <a:rPr lang="en-US" sz="2800" dirty="0"/>
              <a:t>Backing safety – know and </a:t>
            </a:r>
            <a:r>
              <a:rPr lang="en-US" sz="2800" dirty="0">
                <a:hlinkClick r:id="rId2"/>
              </a:rPr>
              <a:t>utilize the </a:t>
            </a:r>
            <a:r>
              <a:rPr lang="en-US" sz="2800" dirty="0" err="1">
                <a:hlinkClick r:id="rId2"/>
              </a:rPr>
              <a:t>vosh</a:t>
            </a:r>
            <a:r>
              <a:rPr lang="en-US" sz="2800" dirty="0">
                <a:hlinkClick r:id="rId2"/>
              </a:rPr>
              <a:t> spotter rule</a:t>
            </a:r>
            <a:r>
              <a:rPr lang="en-US" sz="2800" dirty="0"/>
              <a:t> - # 2 insurance claim</a:t>
            </a:r>
          </a:p>
          <a:p>
            <a:r>
              <a:rPr lang="en-US" sz="2800" dirty="0">
                <a:hlinkClick r:id="rId3"/>
              </a:rPr>
              <a:t>5 keys of defensive driving</a:t>
            </a:r>
            <a:r>
              <a:rPr lang="en-US" sz="2800" dirty="0"/>
              <a:t> – make sure they see you! </a:t>
            </a:r>
          </a:p>
          <a:p>
            <a:r>
              <a:rPr lang="en-US" sz="2800" dirty="0"/>
              <a:t>Wear your seatbelt at all times inside the vehicle including when parked</a:t>
            </a:r>
          </a:p>
          <a:p>
            <a:r>
              <a:rPr lang="en-US" sz="2800" i="1" dirty="0">
                <a:solidFill>
                  <a:schemeClr val="bg1">
                    <a:lumMod val="10000"/>
                    <a:lumOff val="90000"/>
                  </a:schemeClr>
                </a:solidFill>
              </a:rPr>
              <a:t>Famous excuse: </a:t>
            </a:r>
            <a:r>
              <a:rPr lang="en-US" sz="2800" i="1" dirty="0">
                <a:solidFill>
                  <a:srgbClr val="FF0000"/>
                </a:solidFill>
              </a:rPr>
              <a:t>‘I never saw them’</a:t>
            </a:r>
          </a:p>
        </p:txBody>
      </p:sp>
    </p:spTree>
    <p:extLst>
      <p:ext uri="{BB962C8B-B14F-4D97-AF65-F5344CB8AC3E}">
        <p14:creationId xmlns:p14="http://schemas.microsoft.com/office/powerpoint/2010/main" val="40330692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5074" y="461975"/>
            <a:ext cx="11046791" cy="1087424"/>
          </a:xfrm>
        </p:spPr>
        <p:txBody>
          <a:bodyPr>
            <a:noAutofit/>
          </a:bodyPr>
          <a:lstStyle/>
          <a:p>
            <a:pPr algn="ctr"/>
            <a:r>
              <a:rPr lang="en-US" sz="3200" dirty="0"/>
              <a:t>Weekly us toll = @ 100 occupational </a:t>
            </a:r>
            <a:r>
              <a:rPr lang="en-US" sz="3200" dirty="0" err="1"/>
              <a:t>fatalities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2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4156" y="2265680"/>
            <a:ext cx="8746066" cy="4592320"/>
          </a:xfrm>
        </p:spPr>
        <p:txBody>
          <a:bodyPr>
            <a:normAutofit/>
          </a:bodyPr>
          <a:lstStyle/>
          <a:p>
            <a:r>
              <a:rPr lang="en-US" sz="2800" dirty="0"/>
              <a:t>40 % of occupational </a:t>
            </a:r>
            <a:r>
              <a:rPr lang="en-US" sz="2800" dirty="0" err="1"/>
              <a:t>fatals</a:t>
            </a:r>
            <a:r>
              <a:rPr lang="en-US" sz="2800" dirty="0"/>
              <a:t> are transportation related</a:t>
            </a:r>
          </a:p>
          <a:p>
            <a:r>
              <a:rPr lang="en-US" sz="2800" dirty="0" err="1"/>
              <a:t>OSHA’s</a:t>
            </a:r>
            <a:r>
              <a:rPr lang="en-US" sz="2800" dirty="0"/>
              <a:t> Focus Four: machine or equipment upset; structural collapse; overload; instability</a:t>
            </a:r>
          </a:p>
          <a:p>
            <a:r>
              <a:rPr lang="en-US" sz="2800" dirty="0"/>
              <a:t>After that comes</a:t>
            </a:r>
            <a:r>
              <a:rPr lang="mr-IN" sz="2800" dirty="0"/>
              <a:t>…</a:t>
            </a:r>
            <a:r>
              <a:rPr lang="en-US" sz="2800" dirty="0"/>
              <a:t> criminal violence; suicide; drugs; other </a:t>
            </a:r>
          </a:p>
          <a:p>
            <a:r>
              <a:rPr lang="en-US" sz="2800" dirty="0">
                <a:solidFill>
                  <a:srgbClr val="FF0000"/>
                </a:solidFill>
              </a:rPr>
              <a:t>Remember from the previous panel: -------“I never saw them” -----</a:t>
            </a:r>
          </a:p>
        </p:txBody>
      </p:sp>
    </p:spTree>
    <p:extLst>
      <p:ext uri="{BB962C8B-B14F-4D97-AF65-F5344CB8AC3E}">
        <p14:creationId xmlns:p14="http://schemas.microsoft.com/office/powerpoint/2010/main" val="18748672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5074" y="461975"/>
            <a:ext cx="11046791" cy="1087424"/>
          </a:xfrm>
        </p:spPr>
        <p:txBody>
          <a:bodyPr>
            <a:noAutofit/>
          </a:bodyPr>
          <a:lstStyle/>
          <a:p>
            <a:pPr algn="ctr"/>
            <a:r>
              <a:rPr lang="en-US" sz="3600" dirty="0">
                <a:solidFill>
                  <a:srgbClr val="0070C0"/>
                </a:solidFill>
              </a:rPr>
              <a:t>Seasonal dress &amp; </a:t>
            </a:r>
            <a:r>
              <a:rPr lang="en-US" sz="3600" dirty="0" err="1">
                <a:solidFill>
                  <a:srgbClr val="0070C0"/>
                </a:solidFill>
              </a:rPr>
              <a:t>ppe</a:t>
            </a:r>
            <a:r>
              <a:rPr lang="en-US" sz="3600" dirty="0">
                <a:solidFill>
                  <a:srgbClr val="0070C0"/>
                </a:solidFill>
              </a:rPr>
              <a:t> </a:t>
            </a:r>
            <a:endParaRPr lang="en-US" sz="36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85711" y="2054012"/>
            <a:ext cx="8746066" cy="4592320"/>
          </a:xfrm>
        </p:spPr>
        <p:txBody>
          <a:bodyPr>
            <a:normAutofit lnSpcReduction="10000"/>
          </a:bodyPr>
          <a:lstStyle/>
          <a:p>
            <a:r>
              <a:rPr lang="en-US" sz="2400" dirty="0"/>
              <a:t>Dress in several light layers – add or remove layers during day/evening</a:t>
            </a:r>
          </a:p>
          <a:p>
            <a:r>
              <a:rPr lang="en-US" sz="2400" dirty="0"/>
              <a:t>warm up ‘stretch &amp; flex’ – before exertion – i.e., before climbing</a:t>
            </a:r>
          </a:p>
          <a:p>
            <a:r>
              <a:rPr lang="en-US" sz="2400" dirty="0"/>
              <a:t>Footwear suited to conditions – avoid wet boots, socks, feet</a:t>
            </a:r>
          </a:p>
          <a:p>
            <a:r>
              <a:rPr lang="en-US" sz="2400" dirty="0"/>
              <a:t>Spare boots; dry socks; avoid foot issues – stay dry between toes</a:t>
            </a:r>
          </a:p>
          <a:p>
            <a:r>
              <a:rPr lang="en-US" sz="2400" dirty="0"/>
              <a:t>Raingear; muck boots; glove material; eye &amp; face</a:t>
            </a:r>
          </a:p>
          <a:p>
            <a:r>
              <a:rPr lang="en-US" sz="2400" dirty="0"/>
              <a:t>All hard hats should have a chinstrap </a:t>
            </a:r>
          </a:p>
          <a:p>
            <a:r>
              <a:rPr lang="en-US" sz="2400" dirty="0"/>
              <a:t>Stay visible to traffic – stay in protected location – allow ample time / distance to leave shoulder</a:t>
            </a:r>
          </a:p>
          <a:p>
            <a:r>
              <a:rPr lang="en-US" sz="2400" dirty="0"/>
              <a:t>High viz garments will gradually fade – make sure you are visible; replace vest as needed </a:t>
            </a:r>
          </a:p>
          <a:p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243777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Banded">
      <a:maj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Banded" id="{98DFF888-2449-4D28-977C-6306C017633E}" vid="{9792607F-9579-4224-82FF-9C88C3E1E53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Banded</Template>
  <TotalTime>1964</TotalTime>
  <Words>419</Words>
  <Application>Microsoft Macintosh PowerPoint</Application>
  <PresentationFormat>Custom</PresentationFormat>
  <Paragraphs>38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Banded</vt:lpstr>
      <vt:lpstr>PowerPoint Presentation</vt:lpstr>
      <vt:lpstr>Holiday travel &amp; festivities </vt:lpstr>
      <vt:lpstr>Cooler temps Require adjustment cycle </vt:lpstr>
      <vt:lpstr>Defensive driving – Follow best practices! We can’t emphasize this enough!</vt:lpstr>
      <vt:lpstr>Weekly us toll = @ 100 occupational fatalities </vt:lpstr>
      <vt:lpstr>Seasonal dress &amp; ppe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January, 2017 Happy &amp; SAFE New Year!</dc:title>
  <dc:creator>John Meola</dc:creator>
  <cp:lastModifiedBy>Ranger Kidwell-Ross</cp:lastModifiedBy>
  <cp:revision>47</cp:revision>
  <cp:lastPrinted>2017-08-15T19:42:38Z</cp:lastPrinted>
  <dcterms:created xsi:type="dcterms:W3CDTF">2016-12-30T15:05:27Z</dcterms:created>
  <dcterms:modified xsi:type="dcterms:W3CDTF">2022-11-14T18:26:14Z</dcterms:modified>
</cp:coreProperties>
</file>