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8" r:id="rId4"/>
    <p:sldId id="264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7" autoAdjust="0"/>
    <p:restoredTop sz="94660"/>
  </p:normalViewPr>
  <p:slideViewPr>
    <p:cSldViewPr snapToGrid="0">
      <p:cViewPr>
        <p:scale>
          <a:sx n="90" d="100"/>
          <a:sy n="90" d="100"/>
        </p:scale>
        <p:origin x="-248" y="-7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9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79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625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3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8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2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9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89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67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5FB63B39-E3F8-49E0-BED4-63FE4BCC1138}" type="datetimeFigureOut">
              <a:rPr lang="en-US" smtClean="0"/>
              <a:t>1/12/23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313902F3-BA9E-4475-AD27-4AEB57E5D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1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5888" y="4340174"/>
            <a:ext cx="9144000" cy="2927048"/>
          </a:xfrm>
        </p:spPr>
        <p:txBody>
          <a:bodyPr>
            <a:norm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400" b="1" dirty="0" smtClean="0">
                <a:solidFill>
                  <a:srgbClr val="FFFFFF"/>
                </a:solidFill>
              </a:rPr>
              <a:t>Happy New Year and Welcome to Nuclear Winter 2023</a:t>
            </a:r>
            <a:endParaRPr lang="en-US" sz="2400" b="1" dirty="0">
              <a:solidFill>
                <a:srgbClr val="FFFFFF"/>
              </a:solidFill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2400" b="1" dirty="0">
                <a:solidFill>
                  <a:srgbClr val="FFFFFF"/>
                </a:solidFill>
              </a:rPr>
              <a:t>Winter </a:t>
            </a:r>
            <a:r>
              <a:rPr lang="en-US" sz="2400" b="1" dirty="0" smtClean="0">
                <a:solidFill>
                  <a:srgbClr val="FFFFFF"/>
                </a:solidFill>
              </a:rPr>
              <a:t>driving reminders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b="1" dirty="0" smtClean="0">
                <a:solidFill>
                  <a:srgbClr val="FFFFFF"/>
                </a:solidFill>
              </a:rPr>
              <a:t>Follow defensive driving rules </a:t>
            </a:r>
            <a:r>
              <a:rPr lang="en-US" sz="2400" b="1" dirty="0">
                <a:solidFill>
                  <a:srgbClr val="FFFFFF"/>
                </a:solidFill>
              </a:rPr>
              <a:t>– </a:t>
            </a:r>
            <a:r>
              <a:rPr lang="en-US" sz="2400" b="1" dirty="0">
                <a:solidFill>
                  <a:srgbClr val="FFFFFF"/>
                </a:solidFill>
              </a:rPr>
              <a:t>the practice that keeps you alive</a:t>
            </a:r>
            <a:endParaRPr lang="en-US" sz="2400" b="1" dirty="0">
              <a:solidFill>
                <a:srgbClr val="FFFFFF"/>
              </a:solidFill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2400" b="1" dirty="0" smtClean="0">
                <a:solidFill>
                  <a:srgbClr val="FFFFFF"/>
                </a:solidFill>
              </a:rPr>
              <a:t>Applied </a:t>
            </a:r>
            <a:r>
              <a:rPr lang="en-US" sz="2400" b="1" dirty="0">
                <a:solidFill>
                  <a:srgbClr val="FFFFFF"/>
                </a:solidFill>
              </a:rPr>
              <a:t>Safety </a:t>
            </a:r>
            <a:r>
              <a:rPr lang="en-US" sz="2400" b="1" dirty="0" smtClean="0">
                <a:solidFill>
                  <a:srgbClr val="FFFFFF"/>
                </a:solidFill>
              </a:rPr>
              <a:t>Best Practices (BMPs)</a:t>
            </a:r>
            <a:endParaRPr lang="en-US" sz="2400" b="1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7606" y="2450022"/>
            <a:ext cx="11307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January </a:t>
            </a:r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Black"/>
                <a:cs typeface="Arial Black"/>
              </a:rPr>
              <a:t>Safety Info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2" name="Picture 1" descr="MeolaSafetyMeetingLogo4WSATimmons500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5443" y="172155"/>
            <a:ext cx="4879623" cy="178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56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99" y="352778"/>
            <a:ext cx="9716999" cy="692269"/>
          </a:xfrm>
        </p:spPr>
        <p:txBody>
          <a:bodyPr>
            <a:normAutofit fontScale="90000"/>
          </a:bodyPr>
          <a:lstStyle/>
          <a:p>
            <a:pPr marL="342900" indent="-342900"/>
            <a:r>
              <a:rPr lang="en-US" b="1" dirty="0"/>
              <a:t>Happy New Year and Welcome to </a:t>
            </a:r>
            <a:r>
              <a:rPr lang="en-US" b="1" dirty="0" smtClean="0"/>
              <a:t>the </a:t>
            </a:r>
            <a:br>
              <a:rPr lang="en-US" b="1" dirty="0" smtClean="0"/>
            </a:br>
            <a:r>
              <a:rPr lang="en-US" b="1" dirty="0" smtClean="0"/>
              <a:t>2023 version of Nuclear Winter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6474" y="2392680"/>
            <a:ext cx="9784080" cy="3336431"/>
          </a:xfrm>
        </p:spPr>
        <p:txBody>
          <a:bodyPr>
            <a:normAutofit/>
          </a:bodyPr>
          <a:lstStyle/>
          <a:p>
            <a:r>
              <a:rPr lang="en-US" dirty="0" smtClean="0"/>
              <a:t>For many the freeze-thaw cycle is on steroids; watch for emerging potholes that can cause damage to your sweeping head</a:t>
            </a:r>
            <a:endParaRPr lang="en-US" dirty="0"/>
          </a:p>
          <a:p>
            <a:r>
              <a:rPr lang="en-US" dirty="0"/>
              <a:t>Black </a:t>
            </a:r>
            <a:r>
              <a:rPr lang="en-US" dirty="0" smtClean="0"/>
              <a:t>ice hazard </a:t>
            </a:r>
            <a:endParaRPr lang="en-US" dirty="0"/>
          </a:p>
          <a:p>
            <a:r>
              <a:rPr lang="en-US" dirty="0" smtClean="0"/>
              <a:t>Bridges may be icy more than regular pavement</a:t>
            </a:r>
            <a:endParaRPr lang="en-US" dirty="0"/>
          </a:p>
          <a:p>
            <a:r>
              <a:rPr lang="en-US" dirty="0" smtClean="0"/>
              <a:t>Pavement pre</a:t>
            </a:r>
            <a:r>
              <a:rPr lang="en-US" dirty="0"/>
              <a:t>-</a:t>
            </a:r>
            <a:r>
              <a:rPr lang="en-US" dirty="0" smtClean="0"/>
              <a:t>treatment is hard to manage in extreme weather; don’t count on it!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71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896" y="216443"/>
            <a:ext cx="11358715" cy="1508760"/>
          </a:xfrm>
        </p:spPr>
        <p:txBody>
          <a:bodyPr>
            <a:normAutofit/>
          </a:bodyPr>
          <a:lstStyle/>
          <a:p>
            <a:pPr algn="ctr"/>
            <a:r>
              <a:rPr lang="en-US" sz="3600" b="1" u="sng" dirty="0">
                <a:solidFill>
                  <a:srgbClr val="002060"/>
                </a:solidFill>
              </a:rPr>
              <a:t>Winter Driving Reminders</a:t>
            </a:r>
            <a:endParaRPr lang="en-US" sz="3200" b="1" i="1" dirty="0">
              <a:solidFill>
                <a:srgbClr val="5EC8F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119" y="2046111"/>
            <a:ext cx="11015132" cy="4346222"/>
          </a:xfrm>
        </p:spPr>
        <p:txBody>
          <a:bodyPr>
            <a:normAutofit/>
          </a:bodyPr>
          <a:lstStyle/>
          <a:p>
            <a:r>
              <a:rPr lang="en-US" dirty="0"/>
              <a:t>Cold </a:t>
            </a:r>
            <a:r>
              <a:rPr lang="en-US" dirty="0" smtClean="0"/>
              <a:t>start morning — </a:t>
            </a:r>
            <a:r>
              <a:rPr lang="en-US" dirty="0"/>
              <a:t>take a minute to warm up </a:t>
            </a:r>
            <a:r>
              <a:rPr lang="en-US" dirty="0" smtClean="0"/>
              <a:t>your vehicle before rolling </a:t>
            </a:r>
            <a:r>
              <a:rPr lang="en-US" dirty="0"/>
              <a:t>out</a:t>
            </a:r>
          </a:p>
          <a:p>
            <a:r>
              <a:rPr lang="en-US" dirty="0" smtClean="0"/>
              <a:t>Ice and water both create a hydroplaning </a:t>
            </a:r>
            <a:r>
              <a:rPr lang="en-US" dirty="0"/>
              <a:t>hazard</a:t>
            </a:r>
          </a:p>
          <a:p>
            <a:r>
              <a:rPr lang="en-US" dirty="0"/>
              <a:t>Edge-</a:t>
            </a:r>
            <a:r>
              <a:rPr lang="en-US" dirty="0" smtClean="0"/>
              <a:t>line ’</a:t>
            </a:r>
            <a:r>
              <a:rPr lang="en-US" dirty="0" err="1" smtClean="0"/>
              <a:t>puddling</a:t>
            </a:r>
            <a:r>
              <a:rPr lang="en-US" dirty="0" smtClean="0"/>
              <a:t>’ can also be ICE!</a:t>
            </a:r>
            <a:endParaRPr lang="en-US" dirty="0"/>
          </a:p>
          <a:p>
            <a:r>
              <a:rPr lang="en-US" dirty="0"/>
              <a:t>Steering </a:t>
            </a:r>
            <a:r>
              <a:rPr lang="en-US" dirty="0" smtClean="0"/>
              <a:t>&amp; braking are both compromised in cold conditions</a:t>
            </a:r>
            <a:endParaRPr lang="en-US" dirty="0"/>
          </a:p>
          <a:p>
            <a:r>
              <a:rPr lang="en-US" dirty="0"/>
              <a:t>Clear windows &amp; mirrors</a:t>
            </a:r>
          </a:p>
          <a:p>
            <a:pPr lvl="1"/>
            <a:r>
              <a:rPr lang="en-US" dirty="0" smtClean="0"/>
              <a:t>Avoid ice/snow </a:t>
            </a:r>
            <a:r>
              <a:rPr lang="en-US" dirty="0"/>
              <a:t>blow-</a:t>
            </a:r>
            <a:r>
              <a:rPr lang="en-US" dirty="0" smtClean="0"/>
              <a:t>off by staying back further, especially when following </a:t>
            </a:r>
            <a:r>
              <a:rPr lang="en-US" dirty="0"/>
              <a:t>large </a:t>
            </a:r>
            <a:r>
              <a:rPr lang="en-US" dirty="0" smtClean="0"/>
              <a:t>vehicles</a:t>
            </a:r>
            <a:endParaRPr lang="en-US" dirty="0"/>
          </a:p>
          <a:p>
            <a:r>
              <a:rPr lang="en-US" dirty="0"/>
              <a:t>Tire &amp; wheel mechanics </a:t>
            </a:r>
          </a:p>
          <a:p>
            <a:pPr lvl="1"/>
            <a:r>
              <a:rPr lang="en-US" dirty="0" smtClean="0"/>
              <a:t>Extra important to make sure your tire pressures are </a:t>
            </a:r>
            <a:r>
              <a:rPr lang="en-US" dirty="0"/>
              <a:t>balanced</a:t>
            </a:r>
          </a:p>
          <a:p>
            <a:pPr lvl="1"/>
            <a:r>
              <a:rPr lang="en-US" dirty="0"/>
              <a:t>Weight </a:t>
            </a:r>
            <a:r>
              <a:rPr lang="en-US" dirty="0" smtClean="0"/>
              <a:t>distribution can become skewed with a loaded sweeper so be extra cautious then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905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411" y="451555"/>
            <a:ext cx="10926589" cy="110066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Defensive Driving </a:t>
            </a:r>
            <a:r>
              <a:rPr lang="en-US"/>
              <a:t/>
            </a:r>
            <a:br>
              <a:rPr lang="en-US"/>
            </a:br>
            <a:r>
              <a:rPr lang="en-US" i="1" u="sng"/>
              <a:t>“the practice that keeps you alive”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49" y="2046111"/>
            <a:ext cx="10473017" cy="3922889"/>
          </a:xfrm>
        </p:spPr>
        <p:txBody>
          <a:bodyPr>
            <a:noAutofit/>
          </a:bodyPr>
          <a:lstStyle/>
          <a:p>
            <a:pPr>
              <a:buFont typeface="Arial"/>
              <a:buChar char="•"/>
            </a:pPr>
            <a:r>
              <a:rPr lang="en-US" sz="2000" dirty="0"/>
              <a:t>5 Keys – aim high – get the big picture – makes sure they see you – keep your eyes moving</a:t>
            </a:r>
          </a:p>
          <a:p>
            <a:pPr>
              <a:buFont typeface="Arial"/>
              <a:buChar char="•"/>
            </a:pPr>
            <a:r>
              <a:rPr lang="en-US" sz="2000" b="1" u="sng" dirty="0">
                <a:solidFill>
                  <a:srgbClr val="0070C0"/>
                </a:solidFill>
              </a:rPr>
              <a:t>ALWAYS leave yourself an out! </a:t>
            </a:r>
          </a:p>
          <a:p>
            <a:r>
              <a:rPr lang="en-US" b="1" u="sng" dirty="0"/>
              <a:t>Distractions</a:t>
            </a:r>
            <a:r>
              <a:rPr lang="en-US" dirty="0"/>
              <a:t> – use discipline when in traffic – phone </a:t>
            </a:r>
            <a:r>
              <a:rPr lang="en-US" dirty="0" smtClean="0"/>
              <a:t>ALWAYS down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Avoid CREATING an exposure</a:t>
            </a:r>
          </a:p>
          <a:p>
            <a:pPr lvl="1"/>
            <a:r>
              <a:rPr lang="en-US" dirty="0"/>
              <a:t>Avoid PROLONGING an exposure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Intersections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 dirty="0" smtClean="0">
                <a:solidFill>
                  <a:srgbClr val="FF0000"/>
                </a:solidFill>
              </a:rPr>
              <a:t>including </a:t>
            </a:r>
            <a:r>
              <a:rPr lang="en-US" dirty="0" err="1" smtClean="0">
                <a:solidFill>
                  <a:srgbClr val="FF0000"/>
                </a:solidFill>
              </a:rPr>
              <a:t>cloverleafs</a:t>
            </a:r>
            <a:r>
              <a:rPr lang="en-US" dirty="0" smtClean="0">
                <a:solidFill>
                  <a:srgbClr val="FF0000"/>
                </a:solidFill>
              </a:rPr>
              <a:t>, are especially hazardous; parking lots, too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Many accidents are caused by following </a:t>
            </a:r>
            <a:r>
              <a:rPr lang="en-US" dirty="0"/>
              <a:t>too </a:t>
            </a:r>
            <a:r>
              <a:rPr lang="en-US" dirty="0" smtClean="0"/>
              <a:t>closely: </a:t>
            </a:r>
            <a:r>
              <a:rPr lang="en-US" sz="2400" dirty="0"/>
              <a:t>4-second rule applies – all speeds, all roads, parking lots, etc. 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sz="2000" dirty="0" smtClean="0"/>
              <a:t>There </a:t>
            </a:r>
            <a:r>
              <a:rPr lang="en-US" sz="2000" dirty="0"/>
              <a:t>is no ‘one’ reason why accidents occur... </a:t>
            </a:r>
          </a:p>
        </p:txBody>
      </p:sp>
      <p:sp>
        <p:nvSpPr>
          <p:cNvPr id="4" name="Rectangle 3"/>
          <p:cNvSpPr/>
          <p:nvPr/>
        </p:nvSpPr>
        <p:spPr>
          <a:xfrm>
            <a:off x="1368777" y="949446"/>
            <a:ext cx="88758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307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22260" y="461975"/>
            <a:ext cx="11046791" cy="1087424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</a:rPr>
              <a:t>Applied Safety (Best) Practices</a:t>
            </a:r>
            <a:endParaRPr lang="en-US" b="1" i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578" y="4995333"/>
            <a:ext cx="11633200" cy="1411111"/>
          </a:xfrm>
        </p:spPr>
        <p:txBody>
          <a:bodyPr>
            <a:noAutofit/>
          </a:bodyPr>
          <a:lstStyle/>
          <a:p>
            <a:r>
              <a:rPr lang="en-US" sz="2400" b="1" u="sng" dirty="0">
                <a:solidFill>
                  <a:srgbClr val="FFFFFF"/>
                </a:solidFill>
              </a:rPr>
              <a:t>Hand &amp; </a:t>
            </a:r>
            <a:r>
              <a:rPr lang="en-US" sz="2400" b="1" u="sng" dirty="0" smtClean="0">
                <a:solidFill>
                  <a:srgbClr val="FFFFFF"/>
                </a:solidFill>
              </a:rPr>
              <a:t>Finger Protection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/>
              <a:t>Reach, stretch, grasp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/>
              <a:t>Arm above shoulder; lifting from below the knee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/>
              <a:t>Use a </a:t>
            </a:r>
            <a:r>
              <a:rPr lang="en-US" dirty="0" smtClean="0"/>
              <a:t>TOOL to assist; </a:t>
            </a:r>
            <a:r>
              <a:rPr lang="en-US" dirty="0"/>
              <a:t>Use grip-enhancing gloves when helpful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/>
              <a:t>Hand &amp; finger configuration – ‘No finger tip reaching’</a:t>
            </a:r>
          </a:p>
          <a:p>
            <a:endParaRPr lang="en-US" sz="2400" b="1" u="sng" dirty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1556" y="1974840"/>
            <a:ext cx="11331222" cy="4154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>
                <a:solidFill>
                  <a:srgbClr val="FFFFFF"/>
                </a:solidFill>
              </a:rPr>
              <a:t>Slip &amp; Fall </a:t>
            </a:r>
            <a:r>
              <a:rPr lang="en-US" sz="2400" b="1" dirty="0" smtClean="0"/>
              <a:t>Avoidance: </a:t>
            </a:r>
            <a:r>
              <a:rPr lang="en-US" sz="2000" dirty="0" smtClean="0"/>
              <a:t>Pay attention </a:t>
            </a:r>
            <a:r>
              <a:rPr lang="en-US" sz="2000" dirty="0"/>
              <a:t>to surface </a:t>
            </a:r>
            <a:r>
              <a:rPr lang="en-US" sz="2000" dirty="0" smtClean="0"/>
              <a:t>characteristics!</a:t>
            </a:r>
            <a:endParaRPr lang="en-US" sz="2000" dirty="0"/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Footwear – fixed eyelets cause snag hazard; laces; sole &amp; edges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Tractive surfaces &amp; foreign matter:  LOOK where you </a:t>
            </a:r>
            <a:r>
              <a:rPr lang="en-US" sz="2000" dirty="0" smtClean="0"/>
              <a:t>step </a:t>
            </a:r>
            <a:endParaRPr lang="en-US" sz="2000" dirty="0"/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Balance – handrail or support; weight transfer; ‘No Tippy Toes’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Change in Elevation – stair, step, guard rail, barrier wall, slope, etc. 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Ladder; gradient; avoid climbing onto truck </a:t>
            </a:r>
            <a:r>
              <a:rPr lang="en-US" sz="2000" dirty="0" smtClean="0"/>
              <a:t>bed</a:t>
            </a:r>
          </a:p>
          <a:p>
            <a:pPr marL="800100" lvl="1" indent="-342900">
              <a:buFont typeface="Arial"/>
              <a:buChar char="•"/>
            </a:pPr>
            <a:r>
              <a:rPr lang="en-US" sz="2000" dirty="0" smtClean="0"/>
              <a:t>Safety chock whenever raising hopper for inspection</a:t>
            </a:r>
            <a:endParaRPr lang="en-US" sz="2000" dirty="0"/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Carrying objects; </a:t>
            </a:r>
            <a:r>
              <a:rPr lang="en-US" sz="2000" dirty="0" smtClean="0"/>
              <a:t>don’t have distractions</a:t>
            </a:r>
            <a:endParaRPr lang="en-US" sz="2000" dirty="0"/>
          </a:p>
          <a:p>
            <a:pPr marL="800100" lvl="1" indent="-342900">
              <a:buFont typeface="Arial"/>
              <a:buChar char="•"/>
            </a:pPr>
            <a:r>
              <a:rPr lang="en-US" sz="2000" dirty="0"/>
              <a:t>‘No Tippy Toes</a:t>
            </a:r>
            <a:r>
              <a:rPr lang="en-US" sz="2000" dirty="0" smtClean="0"/>
              <a:t>’</a:t>
            </a:r>
          </a:p>
          <a:p>
            <a:pPr marL="800100" lvl="1" indent="-342900">
              <a:buFont typeface="Arial"/>
              <a:buChar char="•"/>
            </a:pPr>
            <a:endParaRPr lang="en-US" sz="2000" dirty="0"/>
          </a:p>
          <a:p>
            <a:pPr marL="800100" lvl="1" indent="-342900">
              <a:buFont typeface="Arial"/>
              <a:buChar char="•"/>
            </a:pPr>
            <a:endParaRPr lang="en-US" sz="2000" dirty="0"/>
          </a:p>
          <a:p>
            <a:pPr marL="800100" lvl="1" indent="-342900">
              <a:buFont typeface="Arial"/>
              <a:buChar char="•"/>
            </a:pPr>
            <a:endParaRPr lang="en-US" sz="2000" dirty="0"/>
          </a:p>
          <a:p>
            <a:pPr marL="800100" lvl="1" indent="-342900">
              <a:buFont typeface="Arial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0820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6914</TotalTime>
  <Words>428</Words>
  <Application>Microsoft Macintosh PowerPoint</Application>
  <PresentationFormat>Custom</PresentationFormat>
  <Paragraphs>46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Banded</vt:lpstr>
      <vt:lpstr>PowerPoint Presentation</vt:lpstr>
      <vt:lpstr>Happy New Year and Welcome to the  2023 version of Nuclear Winter</vt:lpstr>
      <vt:lpstr>Winter Driving Reminders</vt:lpstr>
      <vt:lpstr>Defensive Driving  “the practice that keeps you alive”</vt:lpstr>
      <vt:lpstr>Applied Safety (Best) Practices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January, 2017 Happy &amp; SAFE New Year!</dc:title>
  <dc:creator>John Meola</dc:creator>
  <cp:lastModifiedBy>Mac</cp:lastModifiedBy>
  <cp:revision>109</cp:revision>
  <cp:lastPrinted>2017-08-15T19:42:38Z</cp:lastPrinted>
  <dcterms:created xsi:type="dcterms:W3CDTF">2016-12-30T15:05:27Z</dcterms:created>
  <dcterms:modified xsi:type="dcterms:W3CDTF">2023-01-12T20:03:47Z</dcterms:modified>
</cp:coreProperties>
</file>