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1pPr>
    <a:lvl2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2pPr>
    <a:lvl3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3pPr>
    <a:lvl4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4pPr>
    <a:lvl5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5pPr>
    <a:lvl6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6pPr>
    <a:lvl7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7pPr>
    <a:lvl8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8pPr>
    <a:lvl9pPr marL="0" marR="0" indent="0" algn="ctr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400" u="none" kumimoji="0" normalizeH="0">
        <a:ln w="12700" cap="flat">
          <a:solidFill>
            <a:srgbClr val="F2F2F2"/>
          </a:solidFill>
          <a:prstDash val="solid"/>
          <a:round/>
        </a:ln>
        <a:solidFill>
          <a:srgbClr val="099BDD"/>
        </a:solidFill>
        <a:effectLst>
          <a:outerShdw sx="100000" sy="100000" kx="0" ky="0" algn="b" rotWithShape="0" blurRad="38100" dist="20320" dir="1800000">
            <a:srgbClr val="000000">
              <a:alpha val="40000"/>
            </a:srgbClr>
          </a:outerShdw>
        </a:effectLst>
        <a:uFillTx/>
        <a:latin typeface="+mj-lt"/>
        <a:ea typeface="+mj-ea"/>
        <a:cs typeface="+mj-cs"/>
        <a:sym typeface="Corbe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FFE8CA"/>
          </a:solidFill>
        </a:fill>
      </a:tcStyle>
    </a:wholeTbl>
    <a:band2H>
      <a:tcTxStyle b="def" i="def"/>
      <a:tcStyle>
        <a:tcBdr/>
        <a:fill>
          <a:solidFill>
            <a:srgbClr val="FFF4E6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381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381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CAECD5"/>
          </a:solidFill>
        </a:fill>
      </a:tcStyle>
    </a:wholeTbl>
    <a:band2H>
      <a:tcTxStyle b="def" i="def"/>
      <a:tcStyle>
        <a:tcBdr/>
        <a:fill>
          <a:solidFill>
            <a:srgbClr val="E6F6EB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381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381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FBD2CA"/>
          </a:solidFill>
        </a:fill>
      </a:tcStyle>
    </a:wholeTbl>
    <a:band2H>
      <a:tcTxStyle b="def" i="def"/>
      <a:tcStyle>
        <a:tcBdr/>
        <a:fill>
          <a:solidFill>
            <a:srgbClr val="FDEAE7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381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381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FF9"/>
          </a:solidFill>
        </a:fill>
      </a:tcStyle>
    </a:wholeTbl>
    <a:band2H>
      <a:tcTxStyle b="def" i="def"/>
      <a:tcStyle>
        <a:tcBdr/>
        <a:fill>
          <a:solidFill>
            <a:srgbClr val="4FB2FF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99BDD"/>
        </a:fontRef>
        <a:srgbClr val="099BDD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99BDD"/>
              </a:solidFill>
              <a:prstDash val="solid"/>
              <a:round/>
            </a:ln>
          </a:top>
          <a:bottom>
            <a:ln w="254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FB2FF"/>
          </a:solidFill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99BDD"/>
              </a:solidFill>
              <a:prstDash val="solid"/>
              <a:round/>
            </a:ln>
          </a:top>
          <a:bottom>
            <a:ln w="25400" cap="flat">
              <a:solidFill>
                <a:srgbClr val="099BDD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99BDD"/>
        </a:fontRef>
        <a:srgbClr val="099BDD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CADEF2"/>
          </a:solidFill>
        </a:fill>
      </a:tcStyle>
    </a:wholeTbl>
    <a:band2H>
      <a:tcTxStyle b="def" i="def"/>
      <a:tcStyle>
        <a:tcBdr/>
        <a:fill>
          <a:solidFill>
            <a:srgbClr val="E6EFF9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099BDD"/>
          </a:solidFill>
        </a:fill>
      </a:tcStyle>
    </a:firstCol>
    <a:la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381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099BDD"/>
          </a:solidFill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381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099BDD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4FB2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solidFill>
            <a:srgbClr val="4FB2FF">
              <a:alpha val="20000"/>
            </a:srgbClr>
          </a:solidFill>
        </a:fill>
      </a:tcStyle>
    </a:firstCol>
    <a:la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50800" cap="flat">
              <a:solidFill>
                <a:srgbClr val="4FB2FF"/>
              </a:solidFill>
              <a:prstDash val="solid"/>
              <a:round/>
            </a:ln>
          </a:top>
          <a:bottom>
            <a:ln w="127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4FB2FF"/>
        </a:fontRef>
        <a:srgbClr val="4FB2FF"/>
      </a:tcTxStyle>
      <a:tcStyle>
        <a:tcBdr>
          <a:left>
            <a:ln w="12700" cap="flat">
              <a:solidFill>
                <a:srgbClr val="4FB2FF"/>
              </a:solidFill>
              <a:prstDash val="solid"/>
              <a:round/>
            </a:ln>
          </a:left>
          <a:right>
            <a:ln w="12700" cap="flat">
              <a:solidFill>
                <a:srgbClr val="4FB2FF"/>
              </a:solidFill>
              <a:prstDash val="solid"/>
              <a:round/>
            </a:ln>
          </a:right>
          <a:top>
            <a:ln w="12700" cap="flat">
              <a:solidFill>
                <a:srgbClr val="4FB2FF"/>
              </a:solidFill>
              <a:prstDash val="solid"/>
              <a:round/>
            </a:ln>
          </a:top>
          <a:bottom>
            <a:ln w="25400" cap="flat">
              <a:solidFill>
                <a:srgbClr val="4FB2FF"/>
              </a:solidFill>
              <a:prstDash val="solid"/>
              <a:round/>
            </a:ln>
          </a:bottom>
          <a:insideH>
            <a:ln w="12700" cap="flat">
              <a:solidFill>
                <a:srgbClr val="4FB2FF"/>
              </a:solidFill>
              <a:prstDash val="solid"/>
              <a:round/>
            </a:ln>
          </a:insideH>
          <a:insideV>
            <a:ln w="12700" cap="flat">
              <a:solidFill>
                <a:srgbClr val="4FB2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5" name="Shape 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1pPr>
    <a:lvl2pPr indent="228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2pPr>
    <a:lvl3pPr indent="457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3pPr>
    <a:lvl4pPr indent="685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4pPr>
    <a:lvl5pPr indent="9144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5pPr>
    <a:lvl6pPr indent="11430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6pPr>
    <a:lvl7pPr indent="13716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7pPr>
    <a:lvl8pPr indent="16002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8pPr>
    <a:lvl9pPr indent="1828800" latinLnBrk="0">
      <a:defRPr sz="1200">
        <a:solidFill>
          <a:srgbClr val="FFFFFF"/>
        </a:solidFill>
        <a:latin typeface="+mj-lt"/>
        <a:ea typeface="+mj-ea"/>
        <a:cs typeface="+mj-cs"/>
        <a:sym typeface="Corbe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algn="l">
              <a:defRPr sz="1800">
                <a:ln>
                  <a:noFill/>
                </a:ln>
                <a:solidFill>
                  <a:srgbClr val="FFFFFF"/>
                </a:solidFill>
                <a:effectLst/>
              </a:defRPr>
            </a:pPr>
          </a:p>
        </p:txBody>
      </p:sp>
      <p:sp>
        <p:nvSpPr>
          <p:cNvPr id="13" name="Title Text"/>
          <p:cNvSpPr txBox="1"/>
          <p:nvPr>
            <p:ph type="title"/>
          </p:nvPr>
        </p:nvSpPr>
        <p:spPr>
          <a:xfrm>
            <a:off x="365758" y="2166364"/>
            <a:ext cx="11471566" cy="1739349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/>
            </a:lvl1pPr>
          </a:lstStyle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sz="quarter" idx="1"/>
          </p:nvPr>
        </p:nvSpPr>
        <p:spPr>
          <a:xfrm>
            <a:off x="1524000" y="3996249"/>
            <a:ext cx="9144000" cy="1309257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/>
            </a:lvl1pPr>
            <a:lvl2pPr marL="0" indent="0" algn="ctr">
              <a:buClrTx/>
              <a:buSzTx/>
              <a:buNone/>
              <a:defRPr sz="2000"/>
            </a:lvl2pPr>
            <a:lvl3pPr marL="0" indent="0" algn="ctr">
              <a:buClrTx/>
              <a:buSzTx/>
              <a:buNone/>
              <a:defRPr sz="2000"/>
            </a:lvl3pPr>
            <a:lvl4pPr marL="0" indent="0" algn="ctr">
              <a:buClrTx/>
              <a:buSzTx/>
              <a:buNone/>
              <a:defRPr sz="2000"/>
            </a:lvl4pPr>
            <a:lvl5pPr marL="0" indent="0" algn="ctr">
              <a:buClrTx/>
              <a:buSzTx/>
              <a:buNone/>
              <a:defRPr sz="2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6"/>
          <p:cNvSpPr/>
          <p:nvPr/>
        </p:nvSpPr>
        <p:spPr>
          <a:xfrm>
            <a:off x="-6843" y="2059010"/>
            <a:ext cx="12195668" cy="1828802"/>
          </a:xfrm>
          <a:prstGeom prst="rect">
            <a:avLst/>
          </a:prstGeom>
          <a:solidFill>
            <a:srgbClr val="099BDD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algn="l">
              <a:defRPr sz="1800">
                <a:ln>
                  <a:noFill/>
                </a:ln>
                <a:solidFill>
                  <a:srgbClr val="2C2C2C"/>
                </a:solidFill>
                <a:effectLst/>
              </a:defRPr>
            </a:pPr>
          </a:p>
        </p:txBody>
      </p:sp>
      <p:sp>
        <p:nvSpPr>
          <p:cNvPr id="32" name="Title Text"/>
          <p:cNvSpPr txBox="1"/>
          <p:nvPr>
            <p:ph type="title"/>
          </p:nvPr>
        </p:nvSpPr>
        <p:spPr>
          <a:xfrm>
            <a:off x="833191" y="2208877"/>
            <a:ext cx="10515601" cy="1676402"/>
          </a:xfrm>
          <a:prstGeom prst="rect">
            <a:avLst/>
          </a:prstGeom>
        </p:spPr>
        <p:txBody>
          <a:bodyPr/>
          <a:lstStyle>
            <a:lvl1pPr algn="ctr">
              <a:lnSpc>
                <a:spcPct val="80000"/>
              </a:lnSpc>
              <a:defRPr spc="150" sz="6000">
                <a:solidFill>
                  <a:srgbClr val="FFFFFF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3" name="Body Level One…"/>
          <p:cNvSpPr txBox="1"/>
          <p:nvPr>
            <p:ph type="body" sz="quarter" idx="1"/>
          </p:nvPr>
        </p:nvSpPr>
        <p:spPr>
          <a:xfrm>
            <a:off x="833191" y="4010333"/>
            <a:ext cx="10515601" cy="1174641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1pPr>
            <a:lvl2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2pPr>
            <a:lvl3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3pPr>
            <a:lvl4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4pPr>
            <a:lvl5pPr marL="0" indent="0" algn="ctr">
              <a:buClrTx/>
              <a:buSzTx/>
              <a:buNone/>
              <a:defRPr sz="2000">
                <a:solidFill>
                  <a:srgbClr val="099BDD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99BDD"/>
                </a:solidFill>
              </a:defRPr>
            </a:lvl1pPr>
          </a:lstStyle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2" name="Body Level One…"/>
          <p:cNvSpPr txBox="1"/>
          <p:nvPr>
            <p:ph type="body" sz="half" idx="1"/>
          </p:nvPr>
        </p:nvSpPr>
        <p:spPr>
          <a:xfrm>
            <a:off x="1205342" y="2011678"/>
            <a:ext cx="4754883" cy="420624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1" name="Body Level One…"/>
          <p:cNvSpPr txBox="1"/>
          <p:nvPr>
            <p:ph type="body" sz="quarter" idx="1"/>
          </p:nvPr>
        </p:nvSpPr>
        <p:spPr>
          <a:xfrm>
            <a:off x="1207008" y="1913470"/>
            <a:ext cx="4754880" cy="743096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100"/>
            </a:lvl1pPr>
            <a:lvl2pPr marL="0" indent="0">
              <a:buClrTx/>
              <a:buSzTx/>
              <a:buNone/>
              <a:defRPr sz="2100"/>
            </a:lvl2pPr>
            <a:lvl3pPr marL="0" indent="0">
              <a:buClrTx/>
              <a:buSzTx/>
              <a:buNone/>
              <a:defRPr sz="2100"/>
            </a:lvl3pPr>
            <a:lvl4pPr marL="0" indent="0">
              <a:buClrTx/>
              <a:buSzTx/>
              <a:buNone/>
              <a:defRPr sz="2100"/>
            </a:lvl4pPr>
            <a:lvl5pPr marL="0" indent="0">
              <a:buClrTx/>
              <a:buSz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" name="Text Placeholder 4"/>
          <p:cNvSpPr/>
          <p:nvPr>
            <p:ph type="body" sz="quarter" idx="21"/>
          </p:nvPr>
        </p:nvSpPr>
        <p:spPr>
          <a:xfrm>
            <a:off x="6231230" y="1913470"/>
            <a:ext cx="4754882" cy="743096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6" name="Body Level One…"/>
          <p:cNvSpPr txBox="1"/>
          <p:nvPr>
            <p:ph type="body" sz="half" idx="1"/>
          </p:nvPr>
        </p:nvSpPr>
        <p:spPr>
          <a:xfrm>
            <a:off x="1207008" y="2120052"/>
            <a:ext cx="6126480" cy="4114803"/>
          </a:xfrm>
          <a:prstGeom prst="rect">
            <a:avLst/>
          </a:prstGeom>
        </p:spPr>
        <p:txBody>
          <a:bodyPr/>
          <a:lstStyle>
            <a:lvl1pPr marL="182879" indent="-182879">
              <a:defRPr sz="3200"/>
            </a:lvl1pPr>
            <a:lvl2pPr marL="437605" indent="-209004">
              <a:defRPr sz="3200"/>
            </a:lvl2pPr>
            <a:lvl3pPr marL="701040" indent="-243840">
              <a:defRPr sz="3200"/>
            </a:lvl3pPr>
            <a:lvl4pPr marL="978408" indent="-292608">
              <a:defRPr sz="3200"/>
            </a:lvl4pPr>
            <a:lvl5pPr marL="1207008" indent="-292608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" name="Text Placeholder 3"/>
          <p:cNvSpPr/>
          <p:nvPr>
            <p:ph type="body" sz="quarter" idx="21"/>
          </p:nvPr>
        </p:nvSpPr>
        <p:spPr>
          <a:xfrm>
            <a:off x="7789023" y="2147485"/>
            <a:ext cx="3200401" cy="3432322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Picture Placeholder 2"/>
          <p:cNvSpPr/>
          <p:nvPr>
            <p:ph type="pic" sz="half" idx="21"/>
          </p:nvPr>
        </p:nvSpPr>
        <p:spPr>
          <a:xfrm>
            <a:off x="1280160" y="2211494"/>
            <a:ext cx="6126480" cy="39319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7" name="Body Level One…"/>
          <p:cNvSpPr txBox="1"/>
          <p:nvPr>
            <p:ph type="body" sz="quarter" idx="1"/>
          </p:nvPr>
        </p:nvSpPr>
        <p:spPr>
          <a:xfrm>
            <a:off x="7790688" y="2150621"/>
            <a:ext cx="3200401" cy="34290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5000"/>
              </a:lnSpc>
              <a:buClrTx/>
              <a:buSzTx/>
              <a:buNone/>
              <a:defRPr sz="1800"/>
            </a:lvl1pPr>
            <a:lvl2pPr marL="0" indent="0">
              <a:lnSpc>
                <a:spcPct val="95000"/>
              </a:lnSpc>
              <a:buClrTx/>
              <a:buSzTx/>
              <a:buNone/>
              <a:defRPr sz="1800"/>
            </a:lvl2pPr>
            <a:lvl3pPr marL="0" indent="0">
              <a:lnSpc>
                <a:spcPct val="95000"/>
              </a:lnSpc>
              <a:buClrTx/>
              <a:buSzTx/>
              <a:buNone/>
              <a:defRPr sz="1800"/>
            </a:lvl3pPr>
            <a:lvl4pPr marL="0" indent="0">
              <a:lnSpc>
                <a:spcPct val="95000"/>
              </a:lnSpc>
              <a:buClrTx/>
              <a:buSzTx/>
              <a:buNone/>
              <a:defRPr sz="1800"/>
            </a:lvl4pPr>
            <a:lvl5pPr marL="0" indent="0">
              <a:lnSpc>
                <a:spcPct val="95000"/>
              </a:lnSpc>
              <a:buClrTx/>
              <a:buSzTx/>
              <a:buNone/>
              <a:defRPr sz="1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99BD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481" y="176109"/>
            <a:ext cx="12188956" cy="164591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8" tIns="45718" rIns="45718" bIns="45718"/>
          <a:lstStyle/>
          <a:p>
            <a:pPr algn="l">
              <a:defRPr sz="1800">
                <a:ln>
                  <a:noFill/>
                </a:ln>
                <a:solidFill>
                  <a:srgbClr val="FFFFFF"/>
                </a:solidFill>
                <a:effectLst/>
              </a:defRPr>
            </a:pP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1202919" y="284174"/>
            <a:ext cx="9784082" cy="1508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Body Level One…"/>
          <p:cNvSpPr txBox="1"/>
          <p:nvPr>
            <p:ph type="body" idx="1"/>
          </p:nvPr>
        </p:nvSpPr>
        <p:spPr>
          <a:xfrm>
            <a:off x="1202919" y="2011678"/>
            <a:ext cx="9784082" cy="42062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/>
          <p:nvPr>
            <p:ph type="sldNum" sz="quarter" idx="2"/>
          </p:nvPr>
        </p:nvSpPr>
        <p:spPr>
          <a:xfrm>
            <a:off x="10658926" y="6470797"/>
            <a:ext cx="256539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pPr>
              <a:defRPr>
                <a:ln>
                  <a:noFill/>
                </a:ln>
                <a:effectLst/>
              </a:defRPr>
            </a:pPr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0" strike="noStrike" sz="4000" u="none">
          <a:solidFill>
            <a:srgbClr val="099BDD"/>
          </a:solidFill>
          <a:uFillTx/>
          <a:latin typeface="+mj-lt"/>
          <a:ea typeface="+mj-ea"/>
          <a:cs typeface="+mj-cs"/>
          <a:sym typeface="Corbel"/>
        </a:defRPr>
      </a:lvl9pPr>
    </p:titleStyle>
    <p:bodyStyle>
      <a:lvl1pPr marL="182879" marR="0" indent="-18287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1pPr>
      <a:lvl2pPr marL="429768" marR="0" indent="-201166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2pPr>
      <a:lvl3pPr marL="680719" marR="0" indent="-22351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3pPr>
      <a:lvl4pPr marL="937260" marR="0" indent="-25145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4pPr>
      <a:lvl5pPr marL="1165860" marR="0" indent="-25146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5pPr>
      <a:lvl6pPr marL="13703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6pPr>
      <a:lvl7pPr marL="15575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7pPr>
      <a:lvl8pPr marL="1714724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8pPr>
      <a:lvl9pPr marL="1891925" marR="0" indent="-314325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rgbClr val="FFFFFF"/>
        </a:buClr>
        <a:buSzPct val="100000"/>
        <a:buFontTx/>
        <a:buChar char="▪"/>
        <a:tabLst/>
        <a:defRPr b="0" baseline="0" cap="none" i="0" spc="0" strike="noStrike" sz="2200" u="none">
          <a:solidFill>
            <a:srgbClr val="FFFFFF"/>
          </a:solidFill>
          <a:uFillTx/>
          <a:latin typeface="+mj-lt"/>
          <a:ea typeface="+mj-ea"/>
          <a:cs typeface="+mj-cs"/>
          <a:sym typeface="Corbel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orbe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ubtitle 2"/>
          <p:cNvSpPr txBox="1"/>
          <p:nvPr>
            <p:ph type="subTitle" sz="half" idx="1"/>
          </p:nvPr>
        </p:nvSpPr>
        <p:spPr>
          <a:xfrm>
            <a:off x="930596" y="3948057"/>
            <a:ext cx="9144001" cy="2927050"/>
          </a:xfrm>
          <a:prstGeom prst="rect">
            <a:avLst/>
          </a:prstGeom>
        </p:spPr>
        <p:txBody>
          <a:bodyPr/>
          <a:lstStyle/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Watch out for the ‘Ides of March’</a:t>
            </a:r>
          </a:p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Reminder: Spring brings out the ‘critters’</a:t>
            </a:r>
          </a:p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Always important to remember the 5 keys to defensive driving</a:t>
            </a:r>
          </a:p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Ergonomics in the time of Spring Fever</a:t>
            </a:r>
          </a:p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March is ‘Ladder Safety Month:’ Follow these tips</a:t>
            </a:r>
          </a:p>
          <a:p>
            <a:pPr marL="443484" indent="-443484" algn="l" defTabSz="886968">
              <a:spcBef>
                <a:spcPts val="1100"/>
              </a:spcBef>
              <a:buClr>
                <a:srgbClr val="FFFFFF"/>
              </a:buClr>
              <a:buSzPct val="100000"/>
              <a:buFont typeface="Arial"/>
              <a:buChar char="•"/>
              <a:defRPr sz="2716"/>
            </a:pPr>
            <a:r>
              <a:t>Change your footwear with the seasonal change</a:t>
            </a:r>
          </a:p>
        </p:txBody>
      </p:sp>
      <p:pic>
        <p:nvPicPr>
          <p:cNvPr id="98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49179" y="27310"/>
            <a:ext cx="5400075" cy="1971457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TextBox 5"/>
          <p:cNvSpPr txBox="1"/>
          <p:nvPr/>
        </p:nvSpPr>
        <p:spPr>
          <a:xfrm>
            <a:off x="499544" y="2445092"/>
            <a:ext cx="11216293" cy="1056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>
                <a:solidFill>
                  <a:srgbClr val="4FB2FF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March Safety Info</a:t>
            </a:r>
          </a:p>
        </p:txBody>
      </p:sp>
      <p:pic>
        <p:nvPicPr>
          <p:cNvPr id="100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1421333">
            <a:off x="9608314" y="3111791"/>
            <a:ext cx="2299602" cy="17247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/>
          <p:nvPr>
            <p:ph type="title"/>
          </p:nvPr>
        </p:nvSpPr>
        <p:spPr>
          <a:xfrm>
            <a:off x="234894" y="174108"/>
            <a:ext cx="11358719" cy="1508762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Watch out for “the ides of march”…</a:t>
            </a:r>
          </a:p>
        </p:txBody>
      </p:sp>
      <p:sp>
        <p:nvSpPr>
          <p:cNvPr id="103" name="Content Placeholder 2"/>
          <p:cNvSpPr txBox="1"/>
          <p:nvPr>
            <p:ph type="body" idx="1"/>
          </p:nvPr>
        </p:nvSpPr>
        <p:spPr>
          <a:xfrm>
            <a:off x="656453" y="2321777"/>
            <a:ext cx="10515601" cy="4351340"/>
          </a:xfrm>
          <a:prstGeom prst="rect">
            <a:avLst/>
          </a:prstGeom>
        </p:spPr>
        <p:txBody>
          <a:bodyPr/>
          <a:lstStyle/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‘Spring Fever’ is a real, if inexplicable, phenomena. It requires:</a:t>
            </a:r>
          </a:p>
          <a:p>
            <a:pPr lvl="1" marL="457201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Avoiding distractions: Think; calculate; plan ahead; stick to plan</a:t>
            </a:r>
          </a:p>
          <a:p>
            <a:pPr lvl="1" marL="457201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Stay highly focused on your task at hand</a:t>
            </a:r>
          </a:p>
          <a:p>
            <a:pPr marL="228600" indent="-228600">
              <a:spcBef>
                <a:spcPts val="1000"/>
              </a:spcBef>
              <a:buClrTx/>
              <a:buFont typeface="Arial"/>
              <a:buChar char="•"/>
              <a:defRPr sz="3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“March Madness” is not about a sporting event; rather, spring season brings about erratic behavior by otherwise normal people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1203959" y="244687"/>
            <a:ext cx="9784082" cy="1508762"/>
          </a:xfrm>
          <a:prstGeom prst="rect">
            <a:avLst/>
          </a:prstGeom>
        </p:spPr>
        <p:txBody>
          <a:bodyPr/>
          <a:lstStyle>
            <a:lvl1pPr algn="ctr">
              <a:defRPr sz="3600">
                <a:solidFill>
                  <a:srgbClr val="0070C0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Spring Brings out the ‘Critters’</a:t>
            </a:r>
          </a:p>
        </p:txBody>
      </p:sp>
      <p:sp>
        <p:nvSpPr>
          <p:cNvPr id="106" name="Rectangle 3"/>
          <p:cNvSpPr txBox="1"/>
          <p:nvPr/>
        </p:nvSpPr>
        <p:spPr>
          <a:xfrm>
            <a:off x="934496" y="2759660"/>
            <a:ext cx="9207784" cy="30775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Depending upon where you live, spring brings out an incredible variety of critters.</a:t>
            </a:r>
          </a:p>
          <a:p>
            <a:pPr lvl="3"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Watch out for whatever ones might be in your area including reptiles, insects, avians, bees, hornets, wasps and any poisonous plants. </a:t>
            </a:r>
          </a:p>
          <a:p>
            <a:pPr lvl="3" marL="228600" indent="-228600" algn="l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80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  <a:sym typeface="Calibri"/>
              </a:defRPr>
            </a:pPr>
            <a:r>
              <a:t>Prepare ‘medical abatement kits’ for both vehicles and the office, if necessary.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355074" y="461973"/>
            <a:ext cx="11046791" cy="1087427"/>
          </a:xfrm>
          <a:prstGeom prst="rect">
            <a:avLst/>
          </a:prstGeom>
        </p:spPr>
        <p:txBody>
          <a:bodyPr/>
          <a:lstStyle>
            <a:lvl1pPr algn="ctr">
              <a:defRPr sz="320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Practice the ‘5 keys of defensive driving’</a:t>
            </a:r>
          </a:p>
        </p:txBody>
      </p:sp>
      <p:sp>
        <p:nvSpPr>
          <p:cNvPr id="109" name="Content Placeholder 2"/>
          <p:cNvSpPr txBox="1"/>
          <p:nvPr>
            <p:ph type="body" idx="1"/>
          </p:nvPr>
        </p:nvSpPr>
        <p:spPr>
          <a:xfrm>
            <a:off x="430372" y="2893034"/>
            <a:ext cx="11633202" cy="4592323"/>
          </a:xfrm>
          <a:prstGeom prst="rect">
            <a:avLst/>
          </a:prstGeom>
        </p:spPr>
        <p:txBody>
          <a:bodyPr/>
          <a:lstStyle/>
          <a:p>
            <a:pPr marL="142646" indent="-142646" defTabSz="713230">
              <a:spcBef>
                <a:spcPts val="900"/>
              </a:spcBef>
              <a:defRPr sz="2100"/>
            </a:pPr>
            <a:r>
              <a:t>1. Aim high in steering</a:t>
            </a:r>
          </a:p>
          <a:p>
            <a:pPr marL="142646" indent="-142646" defTabSz="713230">
              <a:spcBef>
                <a:spcPts val="900"/>
              </a:spcBef>
              <a:defRPr sz="2100"/>
            </a:pPr>
            <a:r>
              <a:t>2. Get the big picture</a:t>
            </a:r>
          </a:p>
          <a:p>
            <a:pPr marL="142646" indent="-142646" defTabSz="713230">
              <a:spcBef>
                <a:spcPts val="900"/>
              </a:spcBef>
              <a:defRPr sz="2100"/>
            </a:pPr>
            <a:r>
              <a:t>3. Keep your eyes moving</a:t>
            </a:r>
          </a:p>
          <a:p>
            <a:pPr marL="142646" indent="-142646" defTabSz="713230">
              <a:spcBef>
                <a:spcPts val="900"/>
              </a:spcBef>
              <a:defRPr sz="2100"/>
            </a:pPr>
            <a:r>
              <a:t>4. Make sure they see you </a:t>
            </a:r>
          </a:p>
          <a:p>
            <a:pPr marL="142646" indent="-142646" defTabSz="713230">
              <a:spcBef>
                <a:spcPts val="900"/>
              </a:spcBef>
              <a:defRPr sz="2100"/>
            </a:pPr>
            <a:r>
              <a:t>5. Always leave yourself an out</a:t>
            </a:r>
          </a:p>
          <a:p>
            <a:pPr marL="142646" indent="-142646" defTabSz="713230">
              <a:spcBef>
                <a:spcPts val="900"/>
              </a:spcBef>
              <a:defRPr sz="2100"/>
            </a:pPr>
            <a:r>
              <a:t> REMEMBER THESE ARE INTERPRETIVE KEYS.  THEY CHANGE DEPENDING UPON YOUR SITUATION AND CIRCUMSTANCE</a:t>
            </a:r>
          </a:p>
        </p:txBody>
      </p:sp>
      <p:pic>
        <p:nvPicPr>
          <p:cNvPr id="11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79258" y="1470748"/>
            <a:ext cx="3567195" cy="183022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355074" y="461973"/>
            <a:ext cx="11046791" cy="1087427"/>
          </a:xfrm>
          <a:prstGeom prst="rect">
            <a:avLst/>
          </a:prstGeom>
        </p:spPr>
        <p:txBody>
          <a:bodyPr/>
          <a:lstStyle>
            <a:lvl1pPr algn="ctr" defTabSz="649223">
              <a:defRPr sz="3300">
                <a:latin typeface="Arial Black"/>
                <a:ea typeface="Arial Black"/>
                <a:cs typeface="Arial Black"/>
                <a:sym typeface="Arial Black"/>
              </a:defRPr>
            </a:lvl1pPr>
          </a:lstStyle>
          <a:p>
            <a:pPr/>
            <a:r>
              <a:t>Ergonomics &amp; spring fever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xfrm>
            <a:off x="951089" y="2096346"/>
            <a:ext cx="10543687" cy="4592321"/>
          </a:xfrm>
          <a:prstGeom prst="rect">
            <a:avLst/>
          </a:prstGeom>
        </p:spPr>
        <p:txBody>
          <a:bodyPr/>
          <a:lstStyle/>
          <a:p>
            <a:pPr marL="203454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 Stay hydrated year ‘round, not just in the spring as the weather heats up.</a:t>
            </a:r>
          </a:p>
          <a:p>
            <a:pPr lvl="1" marL="432055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 Hydrate with water, not Red Bull and similar</a:t>
            </a:r>
          </a:p>
          <a:p>
            <a:pPr marL="203454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 Remember that ergonomics is the understanding and application of physics: Watch your POSTURE!</a:t>
            </a:r>
          </a:p>
          <a:p>
            <a:pPr marL="203454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Note your circadian rhythm; often, people have a ‘post-lunch dip.’</a:t>
            </a:r>
          </a:p>
          <a:p>
            <a:pPr marL="203454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Spring has an increased number of glare hazards. </a:t>
            </a:r>
          </a:p>
          <a:p>
            <a:pPr lvl="1" marL="432055" indent="-203454" defTabSz="813816">
              <a:spcBef>
                <a:spcPts val="800"/>
              </a:spcBef>
              <a:buClrTx/>
              <a:buFont typeface="Arial"/>
              <a:buChar char="•"/>
              <a:defRPr sz="3000">
                <a:latin typeface="Arial"/>
                <a:ea typeface="Arial"/>
                <a:cs typeface="Arial"/>
                <a:sym typeface="Arial"/>
              </a:defRPr>
            </a:pPr>
            <a:r>
              <a:t>Clean your glass and mirrors so you don’t have to say “I never saw them.”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March is ‘ladder safety month’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 sz="3800"/>
            </a:lvl1pPr>
          </a:lstStyle>
          <a:p>
            <a:pPr/>
            <a:r>
              <a:t>March is ‘ladder safety month’</a:t>
            </a:r>
          </a:p>
        </p:txBody>
      </p:sp>
      <p:sp>
        <p:nvSpPr>
          <p:cNvPr id="116" name="Select any ladders you use for the job at hand: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 Select any ladders you use for the job at hand:</a:t>
            </a:r>
          </a:p>
          <a:p>
            <a:pPr lvl="1" marL="411480" indent="-182879"/>
            <a:r>
              <a:t>Try to stay away from topmost steps</a:t>
            </a:r>
          </a:p>
          <a:p>
            <a:pPr lvl="1" marL="411480" indent="-182879"/>
            <a:r>
              <a:t> Make sure they are secure and stabilized before using</a:t>
            </a:r>
          </a:p>
          <a:p>
            <a:pPr/>
            <a:r>
              <a:t> Remember: Ladders are an access device, not a working surface, and all fall protection rules apply</a:t>
            </a:r>
          </a:p>
          <a:p>
            <a:pPr/>
            <a:r>
              <a:t> As you change elevation, watch your weight transfer and positioning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Wear correct footwear!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b="1"/>
            </a:lvl1pPr>
          </a:lstStyle>
          <a:p>
            <a:pPr/>
            <a:r>
              <a:t>Wear correct footwear!</a:t>
            </a:r>
          </a:p>
        </p:txBody>
      </p:sp>
      <p:sp>
        <p:nvSpPr>
          <p:cNvPr id="119" name="Watch the soles heel and edge wear of your shoes. Similar to tires they lose grip at the edges first.…"/>
          <p:cNvSpPr txBox="1"/>
          <p:nvPr>
            <p:ph type="body" idx="1"/>
          </p:nvPr>
        </p:nvSpPr>
        <p:spPr>
          <a:xfrm>
            <a:off x="816688" y="2629647"/>
            <a:ext cx="9784082" cy="4206243"/>
          </a:xfrm>
          <a:prstGeom prst="rect">
            <a:avLst/>
          </a:prstGeom>
        </p:spPr>
        <p:txBody>
          <a:bodyPr/>
          <a:lstStyle/>
          <a:p>
            <a:pPr/>
            <a:r>
              <a:t>Watch the soles heel and edge wear of your shoes. Similar to tires they lose grip at the edges first. </a:t>
            </a:r>
          </a:p>
          <a:p>
            <a:pPr/>
            <a:r>
              <a:t>Laces and eyelets can create a snag hazard.</a:t>
            </a:r>
          </a:p>
          <a:p>
            <a:pPr/>
            <a:r>
              <a:t>As the season changes, so you may need to change footwear to guard against foot fatigue, foot health</a:t>
            </a:r>
          </a:p>
          <a:p>
            <a:pPr/>
            <a:r>
              <a:t>On irregular surfaces watch where you’re walking and wear gloves!</a:t>
            </a:r>
          </a:p>
          <a:p>
            <a:pPr/>
            <a:r>
              <a:t>Most falls occur by people tripping over their own feet on level ground, in doorways, corners and while carrying objects.</a:t>
            </a:r>
          </a:p>
        </p:txBody>
      </p:sp>
      <p:pic>
        <p:nvPicPr>
          <p:cNvPr id="120" name="Picture 4" descr="Picture 4"/>
          <p:cNvPicPr>
            <a:picLocks noChangeAspect="1"/>
          </p:cNvPicPr>
          <p:nvPr/>
        </p:nvPicPr>
        <p:blipFill>
          <a:blip r:embed="rId2">
            <a:extLst/>
          </a:blip>
          <a:srcRect l="34043" t="0" r="33865" b="0"/>
          <a:stretch>
            <a:fillRect/>
          </a:stretch>
        </p:blipFill>
        <p:spPr>
          <a:xfrm>
            <a:off x="10653841" y="716099"/>
            <a:ext cx="1332375" cy="23353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99BDD"/>
      </a:dk1>
      <a:lt1>
        <a:srgbClr val="099BDD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B2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099BDD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099BDD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anded">
  <a:themeElements>
    <a:clrScheme name="Banded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00FF"/>
      </a:hlink>
      <a:folHlink>
        <a:srgbClr val="FF00FF"/>
      </a:folHlink>
    </a:clrScheme>
    <a:fontScheme name="Banded">
      <a:majorFont>
        <a:latin typeface="Corbel"/>
        <a:ea typeface="Corbel"/>
        <a:cs typeface="Corbel"/>
      </a:majorFont>
      <a:minorFont>
        <a:latin typeface="Helvetica"/>
        <a:ea typeface="Helvetica"/>
        <a:cs typeface="Helvetica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  <a:effectStyle>
          <a:effectLst>
            <a:outerShdw sx="100000" sy="100000" kx="0" ky="0" algn="b" rotWithShape="0" blurRad="50800" dist="15875" dir="5400000">
              <a:srgbClr val="000000">
                <a:alpha val="6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B2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099BDD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50800" dist="15875" dir="5400000">
            <a:srgbClr val="000000">
              <a:alpha val="6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ctr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400" u="none" kumimoji="0" normalizeH="0">
            <a:ln w="12700" cap="flat">
              <a:solidFill>
                <a:srgbClr val="F2F2F2"/>
              </a:solidFill>
              <a:prstDash val="solid"/>
              <a:round/>
            </a:ln>
            <a:solidFill>
              <a:srgbClr val="099BDD"/>
            </a:solidFill>
            <a:effectLst>
              <a:outerShdw sx="100000" sy="100000" kx="0" ky="0" algn="b" rotWithShape="0" blurRad="38100" dist="20320" dir="1800000">
                <a:srgbClr val="000000">
                  <a:alpha val="40000"/>
                </a:srgbClr>
              </a:outerShdw>
            </a:effectLst>
            <a:uFillTx/>
            <a:latin typeface="+mj-lt"/>
            <a:ea typeface="+mj-ea"/>
            <a:cs typeface="+mj-cs"/>
            <a:sym typeface="Corbe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