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099BDD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99BDD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38100" cap="flat">
              <a:solidFill>
                <a:srgbClr val="099BDD"/>
              </a:solidFill>
              <a:prstDash val="solid"/>
              <a:round/>
            </a:ln>
          </a:top>
          <a:bottom>
            <a:ln w="127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099BDD"/>
              </a:solidFill>
              <a:prstDash val="solid"/>
              <a:round/>
            </a:ln>
          </a:left>
          <a:right>
            <a:ln w="12700" cap="flat">
              <a:solidFill>
                <a:srgbClr val="099BDD"/>
              </a:solidFill>
              <a:prstDash val="solid"/>
              <a:round/>
            </a:ln>
          </a:right>
          <a:top>
            <a:ln w="12700" cap="flat">
              <a:solidFill>
                <a:srgbClr val="099BDD"/>
              </a:solidFill>
              <a:prstDash val="solid"/>
              <a:round/>
            </a:ln>
          </a:top>
          <a:bottom>
            <a:ln w="381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solidFill>
                <a:srgbClr val="099BDD"/>
              </a:solidFill>
              <a:prstDash val="solid"/>
              <a:round/>
            </a:ln>
          </a:insideH>
          <a:insideV>
            <a:ln w="12700" cap="flat">
              <a:solidFill>
                <a:srgbClr val="099BDD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12700" cap="flat">
              <a:solidFill>
                <a:srgbClr val="2C2C2C"/>
              </a:solidFill>
              <a:prstDash val="solid"/>
              <a:round/>
            </a:ln>
          </a:top>
          <a:bottom>
            <a:ln w="127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solidFill>
            <a:srgbClr val="2C2C2C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12700" cap="flat">
              <a:solidFill>
                <a:srgbClr val="2C2C2C"/>
              </a:solidFill>
              <a:prstDash val="solid"/>
              <a:round/>
            </a:ln>
          </a:top>
          <a:bottom>
            <a:ln w="127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solidFill>
            <a:srgbClr val="2C2C2C">
              <a:alpha val="20000"/>
            </a:srgbClr>
          </a:solidFill>
        </a:fill>
      </a:tcStyle>
    </a:firstCol>
    <a:lastRow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127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2C2C2C"/>
              </a:solidFill>
              <a:prstDash val="solid"/>
              <a:round/>
            </a:ln>
          </a:left>
          <a:right>
            <a:ln w="12700" cap="flat">
              <a:solidFill>
                <a:srgbClr val="2C2C2C"/>
              </a:solidFill>
              <a:prstDash val="solid"/>
              <a:round/>
            </a:ln>
          </a:right>
          <a:top>
            <a:ln w="127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solidFill>
                <a:srgbClr val="2C2C2C"/>
              </a:solidFill>
              <a:prstDash val="solid"/>
              <a:round/>
            </a:ln>
          </a:insideH>
          <a:insideV>
            <a:ln w="12700" cap="flat">
              <a:solidFill>
                <a:srgbClr val="2C2C2C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5" name="Shape 10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1pPr>
    <a:lvl2pPr indent="228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2pPr>
    <a:lvl3pPr indent="457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3pPr>
    <a:lvl4pPr indent="685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4pPr>
    <a:lvl5pPr indent="9144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5pPr>
    <a:lvl6pPr indent="11430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6pPr>
    <a:lvl7pPr indent="13716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7pPr>
    <a:lvl8pPr indent="16002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8pPr>
    <a:lvl9pPr indent="1828800" latinLnBrk="0">
      <a:defRPr sz="1200">
        <a:solidFill>
          <a:srgbClr val="FFFFFF"/>
        </a:solidFill>
        <a:latin typeface="+mn-lt"/>
        <a:ea typeface="+mn-ea"/>
        <a:cs typeface="+mn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0"/>
            <a:ext cx="12195668" cy="182880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9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7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0" algn="ctr">
              <a:buClrTx/>
              <a:buSzTx/>
              <a:buNone/>
              <a:defRPr sz="2000"/>
            </a:lvl2pPr>
            <a:lvl3pPr marL="0" indent="0" algn="ctr">
              <a:buClrTx/>
              <a:buSzTx/>
              <a:buNone/>
              <a:defRPr sz="2000"/>
            </a:lvl3pPr>
            <a:lvl4pPr marL="0" indent="0" algn="ctr">
              <a:buClrTx/>
              <a:buSzTx/>
              <a:buNone/>
              <a:defRPr sz="2000"/>
            </a:lvl4pPr>
            <a:lvl5pPr marL="0" indent="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96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</p:spPr>
        <p:txBody>
          <a:bodyPr lIns="45719" tIns="45719" rIns="45719" bIns="45719"/>
          <a:lstStyle/>
          <a:p>
            <a:pPr/>
            <a:r>
              <a:t>Title Text</a:t>
            </a:r>
          </a:p>
        </p:txBody>
      </p:sp>
      <p:sp>
        <p:nvSpPr>
          <p:cNvPr id="97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</p:spPr>
        <p:txBody>
          <a:bodyPr lIns="45719" tIns="45719" rIns="45719" bIns="45719"/>
          <a:lstStyle>
            <a:lvl1pPr marL="182879" indent="-182879"/>
            <a:lvl2pPr indent="-201167"/>
            <a:lvl3pPr marL="680720" indent="-223520"/>
            <a:lvl4pPr indent="-251460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</p:spPr>
        <p:txBody>
          <a:bodyPr lIns="45719" tIns="45719" rIns="45719" bIns="45719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0"/>
            <a:ext cx="12195668" cy="1828802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7"/>
            <a:ext cx="10515601" cy="1676402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2" y="2011678"/>
            <a:ext cx="4754883" cy="420624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6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0">
              <a:buClrTx/>
              <a:buSzTx/>
              <a:buNone/>
              <a:defRPr sz="2100"/>
            </a:lvl2pPr>
            <a:lvl3pPr marL="0" indent="0">
              <a:buClrTx/>
              <a:buSzTx/>
              <a:buNone/>
              <a:defRPr sz="2100"/>
            </a:lvl3pPr>
            <a:lvl4pPr marL="0" indent="0">
              <a:buClrTx/>
              <a:buSzTx/>
              <a:buNone/>
              <a:defRPr sz="2100"/>
            </a:lvl4pPr>
            <a:lvl5pPr marL="0" indent="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2" cy="743096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2"/>
            <a:ext cx="6126480" cy="4114803"/>
          </a:xfrm>
          <a:prstGeom prst="rect">
            <a:avLst/>
          </a:prstGeom>
        </p:spPr>
        <p:txBody>
          <a:bodyPr/>
          <a:lstStyle>
            <a:lvl1pPr marL="182879" indent="-182879">
              <a:defRPr sz="3200"/>
            </a:lvl1pPr>
            <a:lvl2pPr marL="437605" indent="-209004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0">
              <a:lnSpc>
                <a:spcPct val="95000"/>
              </a:lnSpc>
              <a:buClrTx/>
              <a:buSzTx/>
              <a:buNone/>
              <a:defRPr sz="1800"/>
            </a:lvl2pPr>
            <a:lvl3pPr marL="0" indent="0">
              <a:lnSpc>
                <a:spcPct val="95000"/>
              </a:lnSpc>
              <a:buClrTx/>
              <a:buSzTx/>
              <a:buNone/>
              <a:defRPr sz="1800"/>
            </a:lvl3pPr>
            <a:lvl4pPr marL="0" indent="0">
              <a:lnSpc>
                <a:spcPct val="95000"/>
              </a:lnSpc>
              <a:buClrTx/>
              <a:buSzTx/>
              <a:buNone/>
              <a:defRPr sz="1800"/>
            </a:lvl4pPr>
            <a:lvl5pPr marL="0" indent="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1" y="176109"/>
            <a:ext cx="12188956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orbel"/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4"/>
            <a:ext cx="9784082" cy="1508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8"/>
            <a:ext cx="9784082" cy="42062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7"/>
            <a:ext cx="256539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>
              <a:defRPr sz="1200">
                <a:solidFill>
                  <a:srgbClr val="FFFFFF"/>
                </a:solidFill>
                <a:latin typeface="+mn-lt"/>
                <a:ea typeface="+mn-ea"/>
                <a:cs typeface="+mn-cs"/>
                <a:sym typeface="Corbe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n-lt"/>
          <a:ea typeface="+mn-ea"/>
          <a:cs typeface="+mn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1pPr>
      <a:lvl2pPr marL="429768" marR="0" indent="-201166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2pPr>
      <a:lvl3pPr marL="680719" marR="0" indent="-22351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3pPr>
      <a:lvl4pPr marL="937260" marR="0" indent="-25145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n-lt"/>
          <a:ea typeface="+mn-ea"/>
          <a:cs typeface="+mn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3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ubtitle 2"/>
          <p:cNvSpPr txBox="1"/>
          <p:nvPr>
            <p:ph type="subTitle" sz="half" idx="1"/>
          </p:nvPr>
        </p:nvSpPr>
        <p:spPr>
          <a:xfrm>
            <a:off x="2631280" y="4193197"/>
            <a:ext cx="8863795" cy="2431147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lnSpc>
                <a:spcPct val="81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Glare Trouble Minimization</a:t>
            </a:r>
          </a:p>
          <a:p>
            <a:pPr marL="342900" indent="-342900" algn="l">
              <a:lnSpc>
                <a:spcPct val="81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Report Accidents and Close Calls!</a:t>
            </a:r>
          </a:p>
          <a:p>
            <a:pPr marL="342900" indent="-342900" algn="l">
              <a:lnSpc>
                <a:spcPct val="81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Thanksgiving Traffic: The Heaviest of the Year</a:t>
            </a:r>
          </a:p>
          <a:p>
            <a:pPr marL="342900" indent="-342900" algn="l">
              <a:lnSpc>
                <a:spcPct val="81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Special Operations:  Competency and Training</a:t>
            </a:r>
          </a:p>
          <a:p>
            <a:pPr marL="342900" indent="-342900" algn="l">
              <a:lnSpc>
                <a:spcPct val="81000"/>
              </a:lnSpc>
              <a:buClr>
                <a:srgbClr val="FFFFFF"/>
              </a:buClr>
              <a:buSzPct val="100000"/>
              <a:buFont typeface="Arial"/>
              <a:buChar char="•"/>
              <a:defRPr sz="2400"/>
            </a:pPr>
            <a:r>
              <a:t>General Reminders About the Holiday Season</a:t>
            </a:r>
          </a:p>
        </p:txBody>
      </p:sp>
      <p:pic>
        <p:nvPicPr>
          <p:cNvPr id="10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79" y="27310"/>
            <a:ext cx="5400075" cy="1971457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TextBox 5"/>
          <p:cNvSpPr txBox="1"/>
          <p:nvPr/>
        </p:nvSpPr>
        <p:spPr>
          <a:xfrm>
            <a:off x="434087" y="2435911"/>
            <a:ext cx="11216290" cy="1844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      November Safety Info</a:t>
            </a:r>
            <a:endParaRPr>
              <a:solidFill>
                <a:srgbClr val="FFFFFF"/>
              </a:solidFill>
            </a:endParaRPr>
          </a:p>
          <a:p>
            <a:pPr>
              <a:defRPr sz="4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pPr>
            <a:r>
              <a:t>  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"/>
          <p:cNvSpPr txBox="1"/>
          <p:nvPr>
            <p:ph type="title"/>
          </p:nvPr>
        </p:nvSpPr>
        <p:spPr>
          <a:xfrm>
            <a:off x="222021" y="244687"/>
            <a:ext cx="11358716" cy="1508762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Glare Trouble Minimization</a:t>
            </a:r>
          </a:p>
        </p:txBody>
      </p:sp>
      <p:sp>
        <p:nvSpPr>
          <p:cNvPr id="112" name="Content Placeholder 2"/>
          <p:cNvSpPr txBox="1"/>
          <p:nvPr>
            <p:ph type="body" idx="1"/>
          </p:nvPr>
        </p:nvSpPr>
        <p:spPr>
          <a:xfrm>
            <a:off x="263118" y="2308012"/>
            <a:ext cx="11015134" cy="4206242"/>
          </a:xfrm>
          <a:prstGeom prst="rect">
            <a:avLst/>
          </a:prstGeom>
        </p:spPr>
        <p:txBody>
          <a:bodyPr/>
          <a:lstStyle/>
          <a:p>
            <a:pPr/>
            <a:r>
              <a:t>Glare occurs: Early morning - Late afternoon - All night </a:t>
            </a:r>
          </a:p>
          <a:p>
            <a:pPr/>
            <a:r>
              <a:t>Be especially careful in known population areas</a:t>
            </a:r>
          </a:p>
          <a:p>
            <a:pPr/>
            <a:r>
              <a:t>Keep a safe protective distance all around you – avoid swerving into other lane</a:t>
            </a:r>
          </a:p>
          <a:p>
            <a:pPr/>
            <a:r>
              <a:t>Two lane roads – use extreme caution</a:t>
            </a:r>
          </a:p>
          <a:p>
            <a:pPr/>
            <a:r>
              <a:t>Interstate – stay away from other vehicles</a:t>
            </a:r>
          </a:p>
        </p:txBody>
      </p:sp>
      <p:pic>
        <p:nvPicPr>
          <p:cNvPr id="113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426220" y="2213361"/>
            <a:ext cx="2115760" cy="79164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/>
          <a:p>
            <a:pPr/>
            <a:r>
              <a:t>REPORT ACCIDENTS AND CLOSE CALLS! </a:t>
            </a:r>
          </a:p>
        </p:txBody>
      </p:sp>
      <p:sp>
        <p:nvSpPr>
          <p:cNvPr id="116" name="Content Placeholder 2"/>
          <p:cNvSpPr txBox="1"/>
          <p:nvPr>
            <p:ph type="body" idx="1"/>
          </p:nvPr>
        </p:nvSpPr>
        <p:spPr>
          <a:xfrm>
            <a:off x="313266" y="2011679"/>
            <a:ext cx="11633201" cy="4592321"/>
          </a:xfrm>
          <a:prstGeom prst="rect">
            <a:avLst/>
          </a:prstGeom>
        </p:spPr>
        <p:txBody>
          <a:bodyPr/>
          <a:lstStyle/>
          <a:p>
            <a:pPr>
              <a:buFont typeface="Arial"/>
              <a:buChar char="•"/>
              <a:defRPr sz="2400"/>
            </a:pPr>
            <a:r>
              <a:t> </a:t>
            </a:r>
            <a:r>
              <a:rPr u="sng"/>
              <a:t>Close Calls</a:t>
            </a:r>
            <a:r>
              <a:t> – when they happen</a:t>
            </a:r>
            <a:r>
              <a:t>…</a:t>
            </a:r>
            <a:r>
              <a:t> observe, record, report. </a:t>
            </a:r>
          </a:p>
          <a:p>
            <a:pPr>
              <a:buFont typeface="Arial"/>
              <a:buChar char="•"/>
              <a:defRPr sz="2400" u="sng"/>
            </a:pPr>
            <a:r>
              <a:t>PPE </a:t>
            </a:r>
            <a:r>
              <a:rPr u="none"/>
              <a:t>– Seasonal gear. Layers are preferred to allow adjustment in temperature swing – use oversize high visibility vest.</a:t>
            </a:r>
          </a:p>
          <a:p>
            <a:pPr>
              <a:buFont typeface="Arial"/>
              <a:buChar char="•"/>
              <a:defRPr sz="2400"/>
            </a:pPr>
            <a:r>
              <a:t> </a:t>
            </a:r>
            <a:r>
              <a:rPr u="sng"/>
              <a:t>Helmet liners are </a:t>
            </a:r>
            <a:r>
              <a:t>recommended; </a:t>
            </a:r>
            <a:r>
              <a:rPr u="sng"/>
              <a:t>chin straps should be REQUIRED to keep your hat on </a:t>
            </a:r>
            <a:r>
              <a:t>when outside your truck in hard hat areas and jobs.</a:t>
            </a:r>
          </a:p>
          <a:p>
            <a:pPr>
              <a:buFont typeface="Arial"/>
              <a:buChar char="•"/>
              <a:defRPr sz="2400"/>
            </a:pPr>
            <a:r>
              <a:t> </a:t>
            </a:r>
            <a:r>
              <a:rPr u="sng"/>
              <a:t>Eye protection </a:t>
            </a:r>
            <a:r>
              <a:t>can help keep your face warm, protect from blowing dust in eye, dry air.</a:t>
            </a:r>
          </a:p>
          <a:p>
            <a:pPr>
              <a:buFont typeface="Arial"/>
              <a:buChar char="•"/>
              <a:defRPr sz="2400"/>
            </a:pPr>
            <a:r>
              <a:t> Keep loose ends tucked in – draw strings, scarf, etc. </a:t>
            </a:r>
          </a:p>
          <a:p>
            <a:pPr>
              <a:buFont typeface="Arial"/>
              <a:buChar char="•"/>
              <a:defRPr sz="2400"/>
            </a:pPr>
            <a:r>
              <a:t> Nuclear Winter – keep a selection of light garments handy</a:t>
            </a:r>
          </a:p>
        </p:txBody>
      </p:sp>
      <p:pic>
        <p:nvPicPr>
          <p:cNvPr id="117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556056" y="910230"/>
            <a:ext cx="2176691" cy="127699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1"/>
          <p:cNvSpPr txBox="1"/>
          <p:nvPr>
            <p:ph type="title"/>
          </p:nvPr>
        </p:nvSpPr>
        <p:spPr>
          <a:xfrm>
            <a:off x="1215444" y="538176"/>
            <a:ext cx="11116537" cy="850358"/>
          </a:xfrm>
          <a:prstGeom prst="rect">
            <a:avLst/>
          </a:prstGeom>
        </p:spPr>
        <p:txBody>
          <a:bodyPr/>
          <a:lstStyle/>
          <a:p>
            <a:pPr defTabSz="713231">
              <a:defRPr sz="2807"/>
            </a:pPr>
            <a:r>
              <a:t>Thanksgiving Holiday Traffic</a:t>
            </a:r>
            <a:br/>
            <a:r>
              <a:rPr i="1"/>
              <a:t>Heaviest of the Year</a:t>
            </a:r>
          </a:p>
        </p:txBody>
      </p:sp>
      <p:sp>
        <p:nvSpPr>
          <p:cNvPr id="120" name="Content Placeholder 2"/>
          <p:cNvSpPr txBox="1"/>
          <p:nvPr>
            <p:ph type="body" idx="1"/>
          </p:nvPr>
        </p:nvSpPr>
        <p:spPr>
          <a:xfrm>
            <a:off x="211666" y="2011678"/>
            <a:ext cx="11717867" cy="455845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buFont typeface="Arial"/>
              <a:buChar char="•"/>
              <a:defRPr sz="2300"/>
            </a:pPr>
            <a:r>
              <a:t> Thanksgiving is the heaviest volume of all transportation. </a:t>
            </a:r>
            <a:endParaRPr sz="1800"/>
          </a:p>
          <a:p>
            <a:pPr>
              <a:lnSpc>
                <a:spcPct val="72000"/>
              </a:lnSpc>
              <a:buFont typeface="Arial"/>
              <a:buChar char="•"/>
              <a:defRPr sz="2300"/>
            </a:pPr>
            <a:r>
              <a:t> We should be planning for the long holiday, probably call-out for incidents.</a:t>
            </a:r>
            <a:endParaRPr sz="1800"/>
          </a:p>
          <a:p>
            <a:pPr>
              <a:lnSpc>
                <a:spcPct val="72000"/>
              </a:lnSpc>
              <a:buFont typeface="Arial"/>
              <a:buChar char="•"/>
              <a:defRPr sz="3700">
                <a:solidFill>
                  <a:srgbClr val="FF0000"/>
                </a:solidFill>
              </a:defRPr>
            </a:pPr>
            <a:r>
              <a:t> </a:t>
            </a:r>
            <a:r>
              <a:rPr sz="2800">
                <a:solidFill>
                  <a:srgbClr val="FFFFFF"/>
                </a:solidFill>
              </a:rPr>
              <a:t>Big contributors to accidents: fatigue, distractions, marathon trips, unfamiliar routes, substance abuse, speeding - trying to ‘make time’, darkness hours, overloaded vehicles, road conditions, work zones, etc. </a:t>
            </a:r>
            <a:endParaRPr sz="4400"/>
          </a:p>
          <a:p>
            <a:pPr>
              <a:lnSpc>
                <a:spcPct val="72000"/>
              </a:lnSpc>
              <a:buFont typeface="Arial"/>
              <a:buChar char="•"/>
              <a:defRPr sz="2300"/>
            </a:pPr>
            <a:r>
              <a:t>Not all drivers are ‘responsible’. Pressures build that can overcome sense of proper driving habits.</a:t>
            </a:r>
            <a:endParaRPr sz="1800"/>
          </a:p>
          <a:p>
            <a:pPr>
              <a:lnSpc>
                <a:spcPct val="72000"/>
              </a:lnSpc>
              <a:buFont typeface="Arial"/>
              <a:buChar char="•"/>
              <a:defRPr sz="2300"/>
            </a:pPr>
            <a:r>
              <a:t>Safety Factors include:  Seat Belts, Day-Time Running Lights, Defensive Positioning, time of day, volume, etc. </a:t>
            </a:r>
            <a:endParaRPr sz="1800"/>
          </a:p>
          <a:p>
            <a:pPr>
              <a:lnSpc>
                <a:spcPct val="72000"/>
              </a:lnSpc>
              <a:buFont typeface="Arial"/>
              <a:buChar char="•"/>
              <a:defRPr sz="2300"/>
            </a:pPr>
            <a:r>
              <a:t>Remember: </a:t>
            </a:r>
            <a:r>
              <a:rPr u="sng"/>
              <a:t>SATURDAY i</a:t>
            </a:r>
            <a:r>
              <a:t>s statistically the worst day for crashes. </a:t>
            </a:r>
            <a:endParaRPr sz="1800"/>
          </a:p>
          <a:p>
            <a:pPr>
              <a:lnSpc>
                <a:spcPct val="72000"/>
              </a:lnSpc>
              <a:buFont typeface="Arial"/>
              <a:buChar char="•"/>
              <a:defRPr sz="2300" u="sng"/>
            </a:pPr>
            <a:r>
              <a:t>NIGHT driving </a:t>
            </a:r>
            <a:r>
              <a:rPr u="none"/>
              <a:t>increases risks; impaired drivers more common at NIGHT</a:t>
            </a:r>
          </a:p>
        </p:txBody>
      </p:sp>
      <p:pic>
        <p:nvPicPr>
          <p:cNvPr id="121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352930" y="262042"/>
            <a:ext cx="2229999" cy="147531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le 1"/>
          <p:cNvSpPr txBox="1"/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/>
          <a:p>
            <a:pPr/>
            <a:r>
              <a:t>Special Ops – Competency &amp; training</a:t>
            </a:r>
          </a:p>
        </p:txBody>
      </p:sp>
      <p:sp>
        <p:nvSpPr>
          <p:cNvPr id="124" name="Content Placeholder 2"/>
          <p:cNvSpPr txBox="1"/>
          <p:nvPr>
            <p:ph type="body" idx="1"/>
          </p:nvPr>
        </p:nvSpPr>
        <p:spPr>
          <a:xfrm>
            <a:off x="511473" y="2336234"/>
            <a:ext cx="9784082" cy="420624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 typeface="Wingdings"/>
              <a:buNone/>
            </a:pPr>
            <a:r>
              <a:t>•  Small stuff: chain saw, chop saw, angle grinder, skill saw, sawzall, etc. </a:t>
            </a:r>
          </a:p>
          <a:p>
            <a:pPr marL="0" indent="0">
              <a:buSzTx/>
              <a:buFont typeface="Wingdings"/>
              <a:buNone/>
            </a:pPr>
            <a:r>
              <a:t>•  Battery operated tools – Ryobi chain saw for example</a:t>
            </a:r>
          </a:p>
          <a:p>
            <a:pPr marL="0" indent="0">
              <a:buSzTx/>
              <a:buFont typeface="Wingdings"/>
              <a:buNone/>
            </a:pPr>
            <a:r>
              <a:t>•  More complex equipment – Lull; cherry picker; aerial lift; basket – license, training from dealer</a:t>
            </a:r>
          </a:p>
          <a:p>
            <a:pPr marL="0" indent="0">
              <a:buSzTx/>
              <a:buFont typeface="Wingdings"/>
              <a:buNone/>
            </a:pPr>
            <a:r>
              <a:t>•  Specific training required: fall protection; confined space</a:t>
            </a:r>
          </a:p>
          <a:p>
            <a:pPr marL="0" indent="0">
              <a:buSzTx/>
              <a:buFont typeface="Wingdings"/>
              <a:buNone/>
            </a:pPr>
            <a:r>
              <a:t>•  Common activity: lifting &amp; handling; shovel, sledge hammer; post driver; manhole cover; upper body; legs</a:t>
            </a:r>
          </a:p>
          <a:p>
            <a:pPr marL="0" indent="0">
              <a:buSzTx/>
              <a:buFont typeface="Wingdings"/>
              <a:buNone/>
            </a:pPr>
            <a:r>
              <a:t>•  PPE suited to the task</a:t>
            </a:r>
          </a:p>
          <a:p>
            <a:pPr marL="0" indent="0">
              <a:buSzTx/>
              <a:buFont typeface="Wingdings"/>
              <a:buNone/>
            </a:pPr>
            <a:r>
              <a:t>•  Look at: weights and distance, forces, volumes, weather, etc. Ask yourself: “What could go wrong?”</a:t>
            </a:r>
          </a:p>
        </p:txBody>
      </p:sp>
      <p:pic>
        <p:nvPicPr>
          <p:cNvPr id="125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732705" y="1303888"/>
            <a:ext cx="2459296" cy="175378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le 1"/>
          <p:cNvSpPr txBox="1"/>
          <p:nvPr>
            <p:ph type="title"/>
          </p:nvPr>
        </p:nvSpPr>
        <p:spPr>
          <a:xfrm>
            <a:off x="-927809" y="244687"/>
            <a:ext cx="10293049" cy="1508762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Holiday Season</a:t>
            </a:r>
          </a:p>
        </p:txBody>
      </p:sp>
      <p:sp>
        <p:nvSpPr>
          <p:cNvPr id="128" name="Content Placeholder 3"/>
          <p:cNvSpPr txBox="1"/>
          <p:nvPr>
            <p:ph type="body" idx="1"/>
          </p:nvPr>
        </p:nvSpPr>
        <p:spPr>
          <a:xfrm>
            <a:off x="713618" y="2011678"/>
            <a:ext cx="10813145" cy="4676988"/>
          </a:xfrm>
          <a:prstGeom prst="rect">
            <a:avLst/>
          </a:prstGeom>
        </p:spPr>
        <p:txBody>
          <a:bodyPr/>
          <a:lstStyle/>
          <a:p>
            <a:pPr>
              <a:buFont typeface="Arial"/>
              <a:buChar char="•"/>
            </a:pPr>
            <a:r>
              <a:t>Home Safety review-  decorations; ladders; trees; electrical; </a:t>
            </a:r>
            <a:endParaRPr sz="2000"/>
          </a:p>
          <a:p>
            <a:pPr>
              <a:buFont typeface="Arial"/>
              <a:buChar char="•"/>
            </a:pPr>
            <a:r>
              <a:t>Winter – check heating appliances; stoves, chimney; pipes; vents; filters; etc. </a:t>
            </a:r>
            <a:endParaRPr sz="2000"/>
          </a:p>
          <a:p>
            <a:pPr>
              <a:buFont typeface="Arial"/>
              <a:buChar char="•"/>
            </a:pPr>
            <a:r>
              <a:t>Check smoke alarms; CO detectors; other according to your location &amp; activity</a:t>
            </a:r>
            <a:endParaRPr sz="2000"/>
          </a:p>
          <a:p>
            <a:pPr>
              <a:buFont typeface="Arial"/>
              <a:buChar char="•"/>
            </a:pPr>
            <a:r>
              <a:t>Vehicle emergency kit- flares; high viz vest; warning light; jumper cables; other </a:t>
            </a:r>
            <a:endParaRPr sz="2000"/>
          </a:p>
          <a:p>
            <a:pPr>
              <a:buFont typeface="Arial"/>
              <a:buChar char="•"/>
            </a:pPr>
            <a:r>
              <a:t>Weight in vehicle is important- weight distribution; tire maintenance</a:t>
            </a:r>
            <a:endParaRPr sz="2000"/>
          </a:p>
          <a:p>
            <a:pPr>
              <a:buFont typeface="Arial"/>
              <a:buChar char="•"/>
            </a:pPr>
            <a:r>
              <a:t>Celebrate responsibly; Uber or camp over</a:t>
            </a:r>
            <a:endParaRPr sz="2000"/>
          </a:p>
          <a:p>
            <a:pPr>
              <a:buFont typeface="Arial"/>
              <a:buChar char="•"/>
            </a:pPr>
            <a:r>
              <a:t>How to spot an impaired driver</a:t>
            </a:r>
            <a:endParaRPr sz="2000"/>
          </a:p>
          <a:p>
            <a:pPr>
              <a:buFont typeface="Arial"/>
              <a:buChar char="•"/>
            </a:pPr>
            <a:r>
              <a:t>No texting while driving, </a:t>
            </a:r>
            <a:r>
              <a:rPr sz="2400"/>
              <a:t>walking, </a:t>
            </a:r>
            <a:r>
              <a:t>work zone, etc. DISTRACTIONS ABOUND!</a:t>
            </a:r>
          </a:p>
        </p:txBody>
      </p:sp>
      <p:pic>
        <p:nvPicPr>
          <p:cNvPr id="12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587619" y="540657"/>
            <a:ext cx="3075215" cy="14121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9BDD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Helvetica"/>
        <a:ea typeface="Helvetica"/>
        <a:cs typeface="Helvetica"/>
      </a:majorFont>
      <a:minorFont>
        <a:latin typeface="Corbel"/>
        <a:ea typeface="Corbel"/>
        <a:cs typeface="Corbel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9BDD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