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2C2C2C"/>
        </a:solidFill>
        <a:effectLst/>
        <a:uFillTx/>
        <a:latin typeface="+mj-lt"/>
        <a:ea typeface="+mj-ea"/>
        <a:cs typeface="+mj-cs"/>
        <a:sym typeface="Corbe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8CA"/>
          </a:solidFill>
        </a:fill>
      </a:tcStyle>
    </a:wholeTbl>
    <a:band2H>
      <a:tcTxStyle b="def" i="def"/>
      <a:tcStyle>
        <a:tcBdr/>
        <a:fill>
          <a:solidFill>
            <a:srgbClr val="FFF4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5"/>
          </a:solidFill>
        </a:fill>
      </a:tcStyle>
    </a:wholeTbl>
    <a:band2H>
      <a:tcTxStyle b="def" i="def"/>
      <a:tcStyle>
        <a:tcBdr/>
        <a:fill>
          <a:solidFill>
            <a:srgbClr val="E6F6EB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BD2CA"/>
          </a:solidFill>
        </a:fill>
      </a:tcStyle>
    </a:wholeTbl>
    <a:band2H>
      <a:tcTxStyle b="def" i="def"/>
      <a:tcStyle>
        <a:tcBdr/>
        <a:fill>
          <a:solidFill>
            <a:srgbClr val="FDEA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2C2C2C"/>
        </a:fontRef>
        <a:srgbClr val="2C2C2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C2C2C"/>
              </a:solidFill>
              <a:prstDash val="solid"/>
              <a:round/>
            </a:ln>
          </a:top>
          <a:bottom>
            <a:ln w="25400" cap="flat">
              <a:solidFill>
                <a:srgbClr val="2C2C2C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2C2C2C"/>
        </a:fontRef>
        <a:srgbClr val="2C2C2C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 b="def" i="def"/>
      <a:tcStyle>
        <a:tcBdr/>
        <a:fill>
          <a:solidFill>
            <a:srgbClr val="E7E7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C2C2C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Shape 9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1pPr>
    <a:lvl2pPr indent="2286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2pPr>
    <a:lvl3pPr indent="4572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3pPr>
    <a:lvl4pPr indent="6858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4pPr>
    <a:lvl5pPr indent="9144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5pPr>
    <a:lvl6pPr indent="11430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6pPr>
    <a:lvl7pPr indent="13716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7pPr>
    <a:lvl8pPr indent="16002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8pPr>
    <a:lvl9pPr indent="18288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" name="Title Text"/>
          <p:cNvSpPr txBox="1"/>
          <p:nvPr>
            <p:ph type="title"/>
          </p:nvPr>
        </p:nvSpPr>
        <p:spPr>
          <a:xfrm>
            <a:off x="365758" y="2166364"/>
            <a:ext cx="11471566" cy="1739348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/>
            </a:lvl1pPr>
          </a:lstStyle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1524000" y="3996249"/>
            <a:ext cx="9144000" cy="1309256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/>
            </a:lvl1pPr>
            <a:lvl2pPr marL="0" indent="457200" algn="ctr">
              <a:buClrTx/>
              <a:buSzTx/>
              <a:buNone/>
              <a:defRPr sz="2000"/>
            </a:lvl2pPr>
            <a:lvl3pPr marL="0" indent="914400" algn="ctr">
              <a:buClrTx/>
              <a:buSzTx/>
              <a:buNone/>
              <a:defRPr sz="2000"/>
            </a:lvl3pPr>
            <a:lvl4pPr marL="0" indent="1371600" algn="ctr">
              <a:buClrTx/>
              <a:buSzTx/>
              <a:buNone/>
              <a:defRPr sz="2000"/>
            </a:lvl4pPr>
            <a:lvl5pPr marL="0" indent="1828800" algn="ctr">
              <a:buClrTx/>
              <a:buSz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6"/>
          <p:cNvSpPr/>
          <p:nvPr/>
        </p:nvSpPr>
        <p:spPr>
          <a:xfrm>
            <a:off x="-6843" y="2059011"/>
            <a:ext cx="12195668" cy="1828801"/>
          </a:xfrm>
          <a:prstGeom prst="rect">
            <a:avLst/>
          </a:prstGeom>
          <a:solidFill>
            <a:srgbClr val="099BDD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2" name="Title Text"/>
          <p:cNvSpPr txBox="1"/>
          <p:nvPr>
            <p:ph type="title"/>
          </p:nvPr>
        </p:nvSpPr>
        <p:spPr>
          <a:xfrm>
            <a:off x="833191" y="2208878"/>
            <a:ext cx="10515601" cy="1676401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sz="quarter" idx="1"/>
          </p:nvPr>
        </p:nvSpPr>
        <p:spPr>
          <a:xfrm>
            <a:off x="833191" y="4010333"/>
            <a:ext cx="10515601" cy="117464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1pPr>
            <a:lvl2pPr marL="0" indent="4572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2pPr>
            <a:lvl3pPr marL="0" indent="9144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3pPr>
            <a:lvl4pPr marL="0" indent="13716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4pPr>
            <a:lvl5pPr marL="0" indent="1828800" algn="ctr">
              <a:buClrTx/>
              <a:buSzTx/>
              <a:buNone/>
              <a:defRPr sz="2000">
                <a:solidFill>
                  <a:srgbClr val="099BDD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99BDD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sz="half" idx="1"/>
          </p:nvPr>
        </p:nvSpPr>
        <p:spPr>
          <a:xfrm>
            <a:off x="1205343" y="2011679"/>
            <a:ext cx="4754881" cy="4206242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1" name="Body Level One…"/>
          <p:cNvSpPr txBox="1"/>
          <p:nvPr>
            <p:ph type="body" sz="quarter" idx="1"/>
          </p:nvPr>
        </p:nvSpPr>
        <p:spPr>
          <a:xfrm>
            <a:off x="1207008" y="1913470"/>
            <a:ext cx="4754880" cy="743095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2100"/>
            </a:lvl1pPr>
            <a:lvl2pPr marL="0" indent="457200">
              <a:buClrTx/>
              <a:buSzTx/>
              <a:buNone/>
              <a:defRPr sz="2100"/>
            </a:lvl2pPr>
            <a:lvl3pPr marL="0" indent="914400">
              <a:buClrTx/>
              <a:buSzTx/>
              <a:buNone/>
              <a:defRPr sz="2100"/>
            </a:lvl3pPr>
            <a:lvl4pPr marL="0" indent="1371600">
              <a:buClrTx/>
              <a:buSzTx/>
              <a:buNone/>
              <a:defRPr sz="2100"/>
            </a:lvl4pPr>
            <a:lvl5pPr marL="0" indent="1828800">
              <a:buClrTx/>
              <a:buSzTx/>
              <a:buNone/>
              <a:defRPr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Text Placeholder 4"/>
          <p:cNvSpPr/>
          <p:nvPr>
            <p:ph type="body" sz="quarter" idx="21"/>
          </p:nvPr>
        </p:nvSpPr>
        <p:spPr>
          <a:xfrm>
            <a:off x="6231230" y="1913470"/>
            <a:ext cx="4754881" cy="743095"/>
          </a:xfrm>
          <a:prstGeom prst="rect">
            <a:avLst/>
          </a:prstGeom>
        </p:spPr>
        <p:txBody>
          <a:bodyPr anchor="ctr"/>
          <a:lstStyle/>
          <a:p>
            <a:pPr marL="0" indent="0">
              <a:buClrTx/>
              <a:buSzTx/>
              <a:buNone/>
              <a:defRPr sz="2100"/>
            </a:pP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half" idx="1"/>
          </p:nvPr>
        </p:nvSpPr>
        <p:spPr>
          <a:xfrm>
            <a:off x="1207008" y="2120053"/>
            <a:ext cx="6126480" cy="411480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437605" indent="-209005">
              <a:defRPr sz="3200"/>
            </a:lvl2pPr>
            <a:lvl3pPr marL="701040" indent="-243840">
              <a:defRPr sz="3200"/>
            </a:lvl3pPr>
            <a:lvl4pPr marL="978408" indent="-292608">
              <a:defRPr sz="3200"/>
            </a:lvl4pPr>
            <a:lvl5pPr marL="1207008" indent="-292608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Text Placeholder 3"/>
          <p:cNvSpPr/>
          <p:nvPr>
            <p:ph type="body" sz="quarter" idx="21"/>
          </p:nvPr>
        </p:nvSpPr>
        <p:spPr>
          <a:xfrm>
            <a:off x="7789023" y="2147485"/>
            <a:ext cx="3200401" cy="3432321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95000"/>
              </a:lnSpc>
              <a:buClrTx/>
              <a:buSzTx/>
              <a:buNone/>
              <a:defRPr sz="1800"/>
            </a:pP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6" name="Picture Placeholder 2"/>
          <p:cNvSpPr/>
          <p:nvPr>
            <p:ph type="pic" sz="half" idx="21"/>
          </p:nvPr>
        </p:nvSpPr>
        <p:spPr>
          <a:xfrm>
            <a:off x="1280160" y="2211494"/>
            <a:ext cx="6126480" cy="393192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7" name="Body Level One…"/>
          <p:cNvSpPr txBox="1"/>
          <p:nvPr>
            <p:ph type="body" sz="quarter" idx="1"/>
          </p:nvPr>
        </p:nvSpPr>
        <p:spPr>
          <a:xfrm>
            <a:off x="7790688" y="2150621"/>
            <a:ext cx="3200401" cy="342900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5000"/>
              </a:lnSpc>
              <a:buClrTx/>
              <a:buSzTx/>
              <a:buNone/>
              <a:defRPr sz="1800"/>
            </a:lvl1pPr>
            <a:lvl2pPr marL="0" indent="457200">
              <a:lnSpc>
                <a:spcPct val="95000"/>
              </a:lnSpc>
              <a:buClrTx/>
              <a:buSzTx/>
              <a:buNone/>
              <a:defRPr sz="1800"/>
            </a:lvl2pPr>
            <a:lvl3pPr marL="0" indent="914400">
              <a:lnSpc>
                <a:spcPct val="95000"/>
              </a:lnSpc>
              <a:buClrTx/>
              <a:buSzTx/>
              <a:buNone/>
              <a:defRPr sz="1800"/>
            </a:lvl3pPr>
            <a:lvl4pPr marL="0" indent="1371600">
              <a:lnSpc>
                <a:spcPct val="95000"/>
              </a:lnSpc>
              <a:buClrTx/>
              <a:buSzTx/>
              <a:buNone/>
              <a:defRPr sz="1800"/>
            </a:lvl4pPr>
            <a:lvl5pPr marL="0" indent="1828800">
              <a:lnSpc>
                <a:spcPct val="95000"/>
              </a:lnSpc>
              <a:buClrTx/>
              <a:buSzTx/>
              <a:buNone/>
              <a:defRPr sz="1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99B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82" y="176109"/>
            <a:ext cx="12188954" cy="16459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1202919" y="284175"/>
            <a:ext cx="9784081" cy="1508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1202919" y="2011679"/>
            <a:ext cx="9784081" cy="42062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0658926" y="6470796"/>
            <a:ext cx="256541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9pPr>
    </p:titleStyle>
    <p:bodyStyle>
      <a:lvl1pPr marL="182879" marR="0" indent="-18287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1pPr>
      <a:lvl2pPr marL="429768" marR="0" indent="-20116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2pPr>
      <a:lvl3pPr marL="680720" marR="0" indent="-22352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3pPr>
      <a:lvl4pPr marL="9372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4pPr>
      <a:lvl5pPr marL="11658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5pPr>
      <a:lvl6pPr marL="13703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6pPr>
      <a:lvl7pPr marL="15575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7pPr>
      <a:lvl8pPr marL="17147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8pPr>
      <a:lvl9pPr marL="1891925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ubtitle 2"/>
          <p:cNvSpPr txBox="1"/>
          <p:nvPr>
            <p:ph type="subTitle" sz="half" idx="1"/>
          </p:nvPr>
        </p:nvSpPr>
        <p:spPr>
          <a:xfrm>
            <a:off x="1418585" y="4207584"/>
            <a:ext cx="9144001" cy="2497668"/>
          </a:xfrm>
          <a:prstGeom prst="rect">
            <a:avLst/>
          </a:prstGeom>
        </p:spPr>
        <p:txBody>
          <a:bodyPr/>
          <a:lstStyle/>
          <a:p>
            <a:pPr marL="457200" indent="-457200" algn="l">
              <a:lnSpc>
                <a:spcPct val="72000"/>
              </a:lnSpc>
              <a:buClr>
                <a:srgbClr val="FFFFFF"/>
              </a:buClr>
              <a:buSzPct val="100000"/>
              <a:buFont typeface="Arial"/>
              <a:buChar char="•"/>
              <a:defRPr sz="2200"/>
            </a:pPr>
            <a:r>
              <a:t>Deer Season Reminders</a:t>
            </a:r>
            <a:endParaRPr sz="1400"/>
          </a:p>
          <a:p>
            <a:pPr marL="457200" indent="-457200" algn="l">
              <a:lnSpc>
                <a:spcPct val="72000"/>
              </a:lnSpc>
              <a:buClr>
                <a:srgbClr val="FFFFFF"/>
              </a:buClr>
              <a:buSzPct val="100000"/>
              <a:buFont typeface="Arial"/>
              <a:buChar char="•"/>
              <a:defRPr sz="2200"/>
            </a:pPr>
            <a:r>
              <a:t>Glare Hazard Tips</a:t>
            </a:r>
            <a:endParaRPr sz="1400"/>
          </a:p>
          <a:p>
            <a:pPr marL="457200" indent="-457200" algn="l">
              <a:lnSpc>
                <a:spcPct val="72000"/>
              </a:lnSpc>
              <a:buClr>
                <a:srgbClr val="FFFFFF"/>
              </a:buClr>
              <a:buSzPct val="100000"/>
              <a:buFont typeface="Arial"/>
              <a:buChar char="•"/>
              <a:defRPr sz="2200"/>
            </a:pPr>
            <a:r>
              <a:t>Trick-or-Treat; Be Alert!</a:t>
            </a:r>
            <a:endParaRPr sz="1400"/>
          </a:p>
          <a:p>
            <a:pPr marL="457200" indent="-457200" algn="l">
              <a:lnSpc>
                <a:spcPct val="72000"/>
              </a:lnSpc>
              <a:buClr>
                <a:srgbClr val="FFFFFF"/>
              </a:buClr>
              <a:buSzPct val="100000"/>
              <a:buFont typeface="Arial"/>
              <a:buChar char="•"/>
              <a:defRPr sz="2200"/>
            </a:pPr>
            <a:r>
              <a:t>Cooling Temps = Body Changes</a:t>
            </a:r>
            <a:endParaRPr sz="3200"/>
          </a:p>
          <a:p>
            <a:pPr marL="457200" indent="-457200" algn="l">
              <a:lnSpc>
                <a:spcPct val="72000"/>
              </a:lnSpc>
              <a:buClr>
                <a:srgbClr val="FFFFFF"/>
              </a:buClr>
              <a:buSzPct val="100000"/>
              <a:buFont typeface="Arial"/>
              <a:buChar char="•"/>
              <a:defRPr sz="2200"/>
            </a:pPr>
            <a:r>
              <a:t>Defensive Positioning</a:t>
            </a:r>
            <a:endParaRPr sz="1400"/>
          </a:p>
          <a:p>
            <a:pPr marL="457200" indent="-457200" algn="l">
              <a:lnSpc>
                <a:spcPct val="72000"/>
              </a:lnSpc>
              <a:buClr>
                <a:srgbClr val="FFFFFF"/>
              </a:buClr>
              <a:buSzPct val="100000"/>
              <a:buFont typeface="Arial"/>
              <a:buChar char="•"/>
              <a:defRPr sz="2200"/>
            </a:pPr>
            <a:r>
              <a:t>Ergonomics</a:t>
            </a:r>
          </a:p>
        </p:txBody>
      </p:sp>
      <p:pic>
        <p:nvPicPr>
          <p:cNvPr id="98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49180" y="27310"/>
            <a:ext cx="5400073" cy="1971456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TextBox 5"/>
          <p:cNvSpPr txBox="1"/>
          <p:nvPr/>
        </p:nvSpPr>
        <p:spPr>
          <a:xfrm>
            <a:off x="543326" y="2450021"/>
            <a:ext cx="11216290" cy="105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5400">
                <a:ln w="12700" cap="flat">
                  <a:solidFill>
                    <a:srgbClr val="F2F2F2"/>
                  </a:solidFill>
                  <a:prstDash val="solid"/>
                  <a:round/>
                </a:ln>
                <a:solidFill>
                  <a:srgbClr val="4FB2FF"/>
                </a:solidFill>
                <a:effectLst>
                  <a:outerShdw sx="100000" sy="100000" kx="0" ky="0" algn="b" rotWithShape="0" blurRad="38100" dist="20320" dir="1800000">
                    <a:srgbClr val="000000">
                      <a:alpha val="40000"/>
                    </a:srgbClr>
                  </a:outerShdw>
                </a:effectLst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pPr/>
            <a:r>
              <a:t>October Safety Info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1"/>
          <p:cNvSpPr txBox="1"/>
          <p:nvPr>
            <p:ph type="title"/>
          </p:nvPr>
        </p:nvSpPr>
        <p:spPr>
          <a:xfrm>
            <a:off x="234895" y="174108"/>
            <a:ext cx="11358717" cy="1508762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Deer Season – Moderate your speed</a:t>
            </a:r>
          </a:p>
        </p:txBody>
      </p:sp>
      <p:sp>
        <p:nvSpPr>
          <p:cNvPr id="102" name="Content Placeholder 2"/>
          <p:cNvSpPr txBox="1"/>
          <p:nvPr>
            <p:ph type="body" idx="1"/>
          </p:nvPr>
        </p:nvSpPr>
        <p:spPr>
          <a:xfrm>
            <a:off x="263118" y="2308012"/>
            <a:ext cx="11015134" cy="4206242"/>
          </a:xfrm>
          <a:prstGeom prst="rect">
            <a:avLst/>
          </a:prstGeom>
        </p:spPr>
        <p:txBody>
          <a:bodyPr/>
          <a:lstStyle/>
          <a:p>
            <a:pPr/>
            <a:r>
              <a:t>Early morning - Late afternoon - All night </a:t>
            </a:r>
          </a:p>
          <a:p>
            <a:pPr/>
            <a:r>
              <a:t>Be especially careful in known population areas</a:t>
            </a:r>
          </a:p>
          <a:p>
            <a:pPr/>
            <a:r>
              <a:t>Keep a safe protective distance all around you – avoid swerving into other lane</a:t>
            </a:r>
          </a:p>
          <a:p>
            <a:pPr/>
            <a:r>
              <a:t>Two lane road – extreme caution; Interstate – stay away from other vehicles</a:t>
            </a:r>
          </a:p>
          <a:p>
            <a:pPr>
              <a:defRPr i="1" u="sng"/>
            </a:pPr>
            <a:r>
              <a:t>Electronic deer whistles   </a:t>
            </a:r>
            <a:r>
              <a:rPr i="0" u="none"/>
              <a:t>are supposedly more effective than passive traditional whistle</a:t>
            </a:r>
            <a:endParaRPr i="0" u="none"/>
          </a:p>
          <a:p>
            <a:pPr/>
            <a:r>
              <a:t>Pick them up at NAPA and put them on your family car and company truck.  </a:t>
            </a:r>
          </a:p>
        </p:txBody>
      </p:sp>
      <p:pic>
        <p:nvPicPr>
          <p:cNvPr id="103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840348" y="1138396"/>
            <a:ext cx="2210542" cy="221054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itle 1"/>
          <p:cNvSpPr txBox="1"/>
          <p:nvPr>
            <p:ph type="title"/>
          </p:nvPr>
        </p:nvSpPr>
        <p:spPr>
          <a:xfrm>
            <a:off x="1166632" y="223699"/>
            <a:ext cx="9784082" cy="1508762"/>
          </a:xfrm>
          <a:prstGeom prst="rect">
            <a:avLst/>
          </a:prstGeom>
        </p:spPr>
        <p:txBody>
          <a:bodyPr/>
          <a:lstStyle/>
          <a:p>
            <a:pPr/>
            <a:r>
              <a:t>Glare advisory</a:t>
            </a:r>
          </a:p>
        </p:txBody>
      </p:sp>
      <p:sp>
        <p:nvSpPr>
          <p:cNvPr id="106" name="Content Placeholder 2"/>
          <p:cNvSpPr txBox="1"/>
          <p:nvPr>
            <p:ph type="body" idx="1"/>
          </p:nvPr>
        </p:nvSpPr>
        <p:spPr>
          <a:xfrm>
            <a:off x="519536" y="2398888"/>
            <a:ext cx="10924575" cy="4162780"/>
          </a:xfrm>
          <a:prstGeom prst="rect">
            <a:avLst/>
          </a:prstGeom>
        </p:spPr>
        <p:txBody>
          <a:bodyPr/>
          <a:lstStyle/>
          <a:p>
            <a:pPr>
              <a:defRPr sz="2400"/>
            </a:pPr>
            <a:r>
              <a:t>Low angle sun makes it hard to </a:t>
            </a:r>
            <a:r>
              <a:rPr u="sng"/>
              <a:t>see the deer </a:t>
            </a:r>
            <a:r>
              <a:t>– or anything else!! </a:t>
            </a:r>
          </a:p>
          <a:p>
            <a:pPr>
              <a:defRPr sz="2400"/>
            </a:pPr>
            <a:r>
              <a:t>Such as </a:t>
            </a:r>
            <a:r>
              <a:rPr u="sng"/>
              <a:t>kids crossing the street</a:t>
            </a:r>
            <a:r>
              <a:t> on way to school or other vehicles</a:t>
            </a:r>
          </a:p>
          <a:p>
            <a:pPr>
              <a:defRPr sz="2400"/>
            </a:pPr>
            <a:r>
              <a:t>Pedestrians – </a:t>
            </a:r>
            <a:r>
              <a:rPr u="sng"/>
              <a:t>minimize your exposure</a:t>
            </a:r>
            <a:r>
              <a:t>. Cross at crosswalks only. Stay in protected areas</a:t>
            </a:r>
          </a:p>
          <a:p>
            <a:pPr>
              <a:defRPr sz="2400"/>
            </a:pPr>
            <a:r>
              <a:t>Drivers - Glare can be blinding. Use good quality sunglasses. Use visors. </a:t>
            </a:r>
          </a:p>
          <a:p>
            <a:pPr>
              <a:defRPr sz="2400"/>
            </a:pPr>
            <a:r>
              <a:t>Be aware that oncoming drivers </a:t>
            </a:r>
            <a:r>
              <a:rPr i="1" u="sng"/>
              <a:t>may not see you  </a:t>
            </a:r>
            <a:r>
              <a:t>because of glare, even with high viz garments</a:t>
            </a:r>
          </a:p>
          <a:p>
            <a:pPr>
              <a:defRPr sz="2400"/>
            </a:pPr>
            <a:r>
              <a:t>When outside your vehicle, stay in a protected area; stay well away from moving vehicles or equipment</a:t>
            </a:r>
          </a:p>
        </p:txBody>
      </p:sp>
      <p:pic>
        <p:nvPicPr>
          <p:cNvPr id="107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205148" y="608380"/>
            <a:ext cx="2575494" cy="193162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1"/>
          <p:cNvSpPr txBox="1"/>
          <p:nvPr>
            <p:ph type="title"/>
          </p:nvPr>
        </p:nvSpPr>
        <p:spPr>
          <a:xfrm>
            <a:off x="355074" y="461974"/>
            <a:ext cx="11046791" cy="1087426"/>
          </a:xfrm>
          <a:prstGeom prst="rect">
            <a:avLst/>
          </a:prstGeom>
        </p:spPr>
        <p:txBody>
          <a:bodyPr/>
          <a:lstStyle/>
          <a:p>
            <a:pPr/>
            <a:r>
              <a:t>Trick or treat – safely! </a:t>
            </a:r>
          </a:p>
        </p:txBody>
      </p:sp>
      <p:sp>
        <p:nvSpPr>
          <p:cNvPr id="110" name="Content Placeholder 2"/>
          <p:cNvSpPr txBox="1"/>
          <p:nvPr>
            <p:ph type="body" idx="1"/>
          </p:nvPr>
        </p:nvSpPr>
        <p:spPr>
          <a:xfrm>
            <a:off x="313266" y="2011679"/>
            <a:ext cx="11633201" cy="4592321"/>
          </a:xfrm>
          <a:prstGeom prst="rect">
            <a:avLst/>
          </a:prstGeom>
        </p:spPr>
        <p:txBody>
          <a:bodyPr/>
          <a:lstStyle/>
          <a:p>
            <a:pPr>
              <a:defRPr sz="2400"/>
            </a:pPr>
            <a:r>
              <a:t>Try to stay out of traffic lanes; use lighted crosswalks; Take the kids to a Halloween party and skip all the running around.</a:t>
            </a:r>
          </a:p>
          <a:p>
            <a:pPr>
              <a:defRPr sz="2400"/>
            </a:pPr>
            <a:r>
              <a:t>When going house-to-house ringing doorbells – use appropriate caution in residential areas; accept only wrapped sealed candy.</a:t>
            </a:r>
          </a:p>
          <a:p>
            <a:pPr>
              <a:defRPr sz="2400"/>
            </a:pPr>
            <a:r>
              <a:t>Traffic safety for pedestrians – carry a flashlight; use high visibility or reflective markings; use lighted walkways when available</a:t>
            </a:r>
          </a:p>
          <a:p>
            <a:pPr>
              <a:defRPr sz="2400"/>
            </a:pPr>
            <a:r>
              <a:t>Costumes with loose garments can get caught on  stuff; masks can obscure vision; use appropriate caution; supervise the exercise! </a:t>
            </a:r>
          </a:p>
        </p:txBody>
      </p:sp>
      <p:pic>
        <p:nvPicPr>
          <p:cNvPr id="111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178597" y="254698"/>
            <a:ext cx="1560978" cy="145274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itle 1"/>
          <p:cNvSpPr txBox="1"/>
          <p:nvPr>
            <p:ph type="title"/>
          </p:nvPr>
        </p:nvSpPr>
        <p:spPr>
          <a:xfrm>
            <a:off x="1215444" y="538176"/>
            <a:ext cx="11116538" cy="850358"/>
          </a:xfrm>
          <a:prstGeom prst="rect">
            <a:avLst/>
          </a:prstGeom>
        </p:spPr>
        <p:txBody>
          <a:bodyPr/>
          <a:lstStyle/>
          <a:p>
            <a:pPr defTabSz="713231">
              <a:defRPr sz="2807"/>
            </a:pPr>
            <a:r>
              <a:t>Cooler temps — physiological </a:t>
            </a:r>
            <a:br/>
            <a:r>
              <a:t>change starts now</a:t>
            </a:r>
          </a:p>
        </p:txBody>
      </p:sp>
      <p:sp>
        <p:nvSpPr>
          <p:cNvPr id="114" name="Content Placeholder 2"/>
          <p:cNvSpPr txBox="1"/>
          <p:nvPr>
            <p:ph type="body" idx="1"/>
          </p:nvPr>
        </p:nvSpPr>
        <p:spPr>
          <a:xfrm>
            <a:off x="211666" y="2011678"/>
            <a:ext cx="11717867" cy="4558455"/>
          </a:xfrm>
          <a:prstGeom prst="rect">
            <a:avLst/>
          </a:prstGeom>
        </p:spPr>
        <p:txBody>
          <a:bodyPr/>
          <a:lstStyle/>
          <a:p>
            <a:pPr>
              <a:defRPr sz="2800"/>
            </a:pPr>
            <a:r>
              <a:t>Stay hydrated- cooler temps will start a month-long process of our blood thickening as a mechanism to help keep us warm.</a:t>
            </a:r>
          </a:p>
          <a:p>
            <a:pPr>
              <a:defRPr sz="2800"/>
            </a:pPr>
            <a:r>
              <a:t>Watch your diet – year ‘round, avoid junk food and sugary beverages. </a:t>
            </a:r>
          </a:p>
          <a:p>
            <a:pPr>
              <a:defRPr sz="2800"/>
            </a:pPr>
            <a:r>
              <a:t>Smoke less or quit; get adequate rest; daylight savings time will end soon; adjust sleep schedule.</a:t>
            </a:r>
          </a:p>
          <a:p>
            <a:pPr>
              <a:defRPr sz="2800"/>
            </a:pPr>
            <a:r>
              <a:t>Halloween; then Thanksgiving; thenChristmas</a:t>
            </a:r>
          </a:p>
          <a:p>
            <a:pPr>
              <a:defRPr sz="2800"/>
            </a:pPr>
            <a:r>
              <a:t>Just like that, 2017 goes by like a rocket! </a:t>
            </a:r>
          </a:p>
        </p:txBody>
      </p:sp>
      <p:pic>
        <p:nvPicPr>
          <p:cNvPr id="115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779000" y="236026"/>
            <a:ext cx="1781672" cy="146397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1"/>
          <p:cNvSpPr txBox="1"/>
          <p:nvPr>
            <p:ph type="title"/>
          </p:nvPr>
        </p:nvSpPr>
        <p:spPr>
          <a:xfrm>
            <a:off x="1202918" y="284175"/>
            <a:ext cx="9784082" cy="1508762"/>
          </a:xfrm>
          <a:prstGeom prst="rect">
            <a:avLst/>
          </a:prstGeom>
        </p:spPr>
        <p:txBody>
          <a:bodyPr/>
          <a:lstStyle/>
          <a:p>
            <a:pPr/>
            <a:r>
              <a:t>Ergonomics – all season- all activity</a:t>
            </a:r>
          </a:p>
        </p:txBody>
      </p:sp>
      <p:sp>
        <p:nvSpPr>
          <p:cNvPr id="118" name="Content Placeholder 2"/>
          <p:cNvSpPr txBox="1"/>
          <p:nvPr>
            <p:ph type="body" idx="1"/>
          </p:nvPr>
        </p:nvSpPr>
        <p:spPr>
          <a:xfrm>
            <a:off x="511473" y="2336234"/>
            <a:ext cx="9784082" cy="4206241"/>
          </a:xfrm>
          <a:prstGeom prst="rect">
            <a:avLst/>
          </a:prstGeom>
        </p:spPr>
        <p:txBody>
          <a:bodyPr/>
          <a:lstStyle/>
          <a:p>
            <a:pPr>
              <a:defRPr sz="2000"/>
            </a:pPr>
            <a:r>
              <a:t>Force — repetition — posture — Caution when reaching above the shoulder, below the knee. </a:t>
            </a:r>
          </a:p>
          <a:p>
            <a:pPr>
              <a:defRPr sz="2000"/>
            </a:pPr>
            <a:r>
              <a:t>This is ‘out of position’ lift – adjust your posture; or, get assistance in the form of a ladder or step.  </a:t>
            </a:r>
          </a:p>
          <a:p>
            <a:pPr>
              <a:defRPr sz="2000"/>
            </a:pPr>
            <a:r>
              <a:t>Raise the load mechanically – use leverage, hand truck, assistance, etc. </a:t>
            </a:r>
          </a:p>
          <a:p>
            <a:pPr>
              <a:defRPr sz="2000"/>
            </a:pPr>
            <a:r>
              <a:t>Adjust your seat and controls for optimal reach and grasp.</a:t>
            </a:r>
          </a:p>
          <a:p>
            <a:pPr>
              <a:defRPr sz="2000"/>
            </a:pPr>
            <a:r>
              <a:t>Tool use – every tool has safety instructions. Including how to hold and manipulate. </a:t>
            </a:r>
          </a:p>
          <a:p>
            <a:pPr>
              <a:defRPr sz="2000"/>
            </a:pPr>
            <a:r>
              <a:t>Know and follow the best practices; avoid hand &amp; finger injuries; use grip gloves.</a:t>
            </a:r>
          </a:p>
          <a:p>
            <a:pPr>
              <a:defRPr sz="2000"/>
            </a:pPr>
            <a:r>
              <a:t>Never raise a </a:t>
            </a:r>
            <a:r>
              <a:rPr u="sng"/>
              <a:t>chain saw or chop saw </a:t>
            </a:r>
            <a:r>
              <a:t>above chest height. That’s like asking for a serious hurting. Check your stance when getting on or off truck or equipment; keep hands free to grab and climb.</a:t>
            </a:r>
          </a:p>
        </p:txBody>
      </p:sp>
      <p:pic>
        <p:nvPicPr>
          <p:cNvPr id="119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102019" y="693046"/>
            <a:ext cx="1837516" cy="267790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2C2C2C"/>
      </a:dk1>
      <a:lt1>
        <a:srgbClr val="099BDD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Corbel"/>
        <a:ea typeface="Corbel"/>
        <a:cs typeface="Corbel"/>
      </a:majorFont>
      <a:minorFont>
        <a:latin typeface="Helvetica"/>
        <a:ea typeface="Helvetica"/>
        <a:cs typeface="Helvetica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Corbel"/>
        <a:ea typeface="Corbel"/>
        <a:cs typeface="Corbel"/>
      </a:majorFont>
      <a:minorFont>
        <a:latin typeface="Helvetica"/>
        <a:ea typeface="Helvetica"/>
        <a:cs typeface="Helvetica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2C2C2C"/>
            </a:solidFill>
            <a:effectLst/>
            <a:uFillTx/>
            <a:latin typeface="+mj-lt"/>
            <a:ea typeface="+mj-ea"/>
            <a:cs typeface="+mj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