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C2C2C"/>
        </a:solidFill>
        <a:effectLst/>
        <a:uFillTx/>
        <a:latin typeface="+mn-lt"/>
        <a:ea typeface="+mn-ea"/>
        <a:cs typeface="+mn-cs"/>
        <a:sym typeface="Corbe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 b="def" i="def"/>
      <a:tcStyle>
        <a:tcBdr/>
        <a:fill>
          <a:solidFill>
            <a:srgbClr val="FFF4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5"/>
          </a:solidFill>
        </a:fill>
      </a:tcStyle>
    </a:wholeTbl>
    <a:band2H>
      <a:tcTxStyle b="def" i="def"/>
      <a:tcStyle>
        <a:tcBdr/>
        <a:fill>
          <a:solidFill>
            <a:srgbClr val="E6F6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D2CA"/>
          </a:solidFill>
        </a:fill>
      </a:tcStyle>
    </a:wholeTbl>
    <a:band2H>
      <a:tcTxStyle b="def" i="def"/>
      <a:tcStyle>
        <a:tcBdr/>
        <a:fill>
          <a:solidFill>
            <a:srgbClr val="FD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2C2C2C"/>
        </a:fontRef>
        <a:srgbClr val="2C2C2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C2C2C"/>
              </a:solidFill>
              <a:prstDash val="solid"/>
              <a:round/>
            </a:ln>
          </a:top>
          <a:bottom>
            <a:ln w="25400" cap="flat">
              <a:solidFill>
                <a:srgbClr val="2C2C2C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2C2C2C"/>
        </a:fontRef>
        <a:srgbClr val="2C2C2C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C2C2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Corbe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365758" y="2166364"/>
            <a:ext cx="11471566" cy="1739348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1524000" y="3996249"/>
            <a:ext cx="9144000" cy="1309256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/>
            </a:lvl1pPr>
            <a:lvl2pPr marL="0" indent="457200" algn="ctr">
              <a:buClrTx/>
              <a:buSzTx/>
              <a:buNone/>
              <a:defRPr sz="2000"/>
            </a:lvl2pPr>
            <a:lvl3pPr marL="0" indent="914400" algn="ctr">
              <a:buClrTx/>
              <a:buSzTx/>
              <a:buNone/>
              <a:defRPr sz="2000"/>
            </a:lvl3pPr>
            <a:lvl4pPr marL="0" indent="1371600" algn="ctr">
              <a:buClrTx/>
              <a:buSzTx/>
              <a:buNone/>
              <a:defRPr sz="2000"/>
            </a:lvl4pPr>
            <a:lvl5pPr marL="0" indent="1828800" algn="ctr">
              <a:buClrTx/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/>
          <p:nvPr/>
        </p:nvSpPr>
        <p:spPr>
          <a:xfrm>
            <a:off x="-6843" y="2059011"/>
            <a:ext cx="12195668" cy="1828801"/>
          </a:xfrm>
          <a:prstGeom prst="rect">
            <a:avLst/>
          </a:prstGeom>
          <a:solidFill>
            <a:srgbClr val="099BDD"/>
          </a:solidFill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833191" y="2208878"/>
            <a:ext cx="10515601" cy="16764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pc="150" sz="60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833191" y="4010333"/>
            <a:ext cx="10515601" cy="117464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2000">
                <a:solidFill>
                  <a:srgbClr val="099BDD"/>
                </a:solidFill>
              </a:defRPr>
            </a:lvl1pPr>
            <a:lvl2pPr marL="0" indent="4572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2pPr>
            <a:lvl3pPr marL="0" indent="9144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3pPr>
            <a:lvl4pPr marL="0" indent="13716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4pPr>
            <a:lvl5pPr marL="0" indent="1828800" algn="ctr">
              <a:buClrTx/>
              <a:buSzTx/>
              <a:buNone/>
              <a:defRPr sz="2000">
                <a:solidFill>
                  <a:srgbClr val="099BDD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99BDD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1205343" y="2011679"/>
            <a:ext cx="4754881" cy="420624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1207008" y="1913470"/>
            <a:ext cx="4754880" cy="743095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2100"/>
            </a:lvl1pPr>
            <a:lvl2pPr marL="0" indent="457200">
              <a:buClrTx/>
              <a:buSzTx/>
              <a:buNone/>
              <a:defRPr sz="2100"/>
            </a:lvl2pPr>
            <a:lvl3pPr marL="0" indent="914400">
              <a:buClrTx/>
              <a:buSzTx/>
              <a:buNone/>
              <a:defRPr sz="2100"/>
            </a:lvl3pPr>
            <a:lvl4pPr marL="0" indent="1371600">
              <a:buClrTx/>
              <a:buSzTx/>
              <a:buNone/>
              <a:defRPr sz="2100"/>
            </a:lvl4pPr>
            <a:lvl5pPr marL="0" indent="1828800">
              <a:buClrTx/>
              <a:buSzTx/>
              <a:buNone/>
              <a:defRPr sz="21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231230" y="1913470"/>
            <a:ext cx="4754881" cy="743095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21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207008" y="2120053"/>
            <a:ext cx="6126480" cy="411480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437605" indent="-209005">
              <a:defRPr sz="3200"/>
            </a:lvl2pPr>
            <a:lvl3pPr marL="701040" indent="-243840">
              <a:defRPr sz="3200"/>
            </a:lvl3pPr>
            <a:lvl4pPr marL="978408" indent="-292608">
              <a:defRPr sz="3200"/>
            </a:lvl4pPr>
            <a:lvl5pPr marL="1207008" indent="-292608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7789023" y="2147485"/>
            <a:ext cx="3200401" cy="3432321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5000"/>
              </a:lnSpc>
              <a:buClrTx/>
              <a:buSzTx/>
              <a:buNone/>
              <a:defRPr sz="18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half" idx="21"/>
          </p:nvPr>
        </p:nvSpPr>
        <p:spPr>
          <a:xfrm>
            <a:off x="1280160" y="2211494"/>
            <a:ext cx="6126480" cy="393192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7790688" y="2150621"/>
            <a:ext cx="3200401" cy="3429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5000"/>
              </a:lnSpc>
              <a:buClrTx/>
              <a:buSzTx/>
              <a:buNone/>
              <a:defRPr sz="1800"/>
            </a:lvl1pPr>
            <a:lvl2pPr marL="0" indent="457200">
              <a:lnSpc>
                <a:spcPct val="95000"/>
              </a:lnSpc>
              <a:buClrTx/>
              <a:buSzTx/>
              <a:buNone/>
              <a:defRPr sz="1800"/>
            </a:lvl2pPr>
            <a:lvl3pPr marL="0" indent="914400">
              <a:lnSpc>
                <a:spcPct val="95000"/>
              </a:lnSpc>
              <a:buClrTx/>
              <a:buSzTx/>
              <a:buNone/>
              <a:defRPr sz="1800"/>
            </a:lvl3pPr>
            <a:lvl4pPr marL="0" indent="1371600">
              <a:lnSpc>
                <a:spcPct val="95000"/>
              </a:lnSpc>
              <a:buClrTx/>
              <a:buSzTx/>
              <a:buNone/>
              <a:defRPr sz="1800"/>
            </a:lvl4pPr>
            <a:lvl5pPr marL="0" indent="1828800">
              <a:lnSpc>
                <a:spcPct val="95000"/>
              </a:lnSpc>
              <a:buClrTx/>
              <a:buSz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99B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482" y="176109"/>
            <a:ext cx="12188954" cy="16459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02919" y="284175"/>
            <a:ext cx="9784081" cy="1508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1202919" y="2011679"/>
            <a:ext cx="9784081" cy="4206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658926" y="6470796"/>
            <a:ext cx="25654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l" defTabSz="914400" rtl="0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4000" u="none">
          <a:solidFill>
            <a:srgbClr val="099BDD"/>
          </a:solidFill>
          <a:uFillTx/>
          <a:latin typeface="+mn-lt"/>
          <a:ea typeface="+mn-ea"/>
          <a:cs typeface="+mn-cs"/>
          <a:sym typeface="Corbel"/>
        </a:defRPr>
      </a:lvl9pPr>
    </p:titleStyle>
    <p:bodyStyle>
      <a:lvl1pPr marL="182879" marR="0" indent="-182879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1pPr>
      <a:lvl2pPr marL="429768" marR="0" indent="-201167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2pPr>
      <a:lvl3pPr marL="680720" marR="0" indent="-22352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3pPr>
      <a:lvl4pPr marL="9372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4pPr>
      <a:lvl5pPr marL="1165860" marR="0" indent="-25146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5pPr>
      <a:lvl6pPr marL="13703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6pPr>
      <a:lvl7pPr marL="15575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7pPr>
      <a:lvl8pPr marL="1714724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8pPr>
      <a:lvl9pPr marL="1891925" marR="0" indent="-314325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FFFFFF"/>
        </a:buClr>
        <a:buSzPct val="100000"/>
        <a:buFontTx/>
        <a:buChar char="▪"/>
        <a:tabLst/>
        <a:defRPr b="0" baseline="0" cap="none" i="0" spc="0" strike="noStrike" sz="2200" u="none">
          <a:solidFill>
            <a:srgbClr val="FFFFFF"/>
          </a:solidFill>
          <a:uFillTx/>
          <a:latin typeface="+mn-lt"/>
          <a:ea typeface="+mn-ea"/>
          <a:cs typeface="+mn-cs"/>
          <a:sym typeface="Corbe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ubtitle 2"/>
          <p:cNvSpPr txBox="1"/>
          <p:nvPr>
            <p:ph type="subTitle" sz="half" idx="1"/>
          </p:nvPr>
        </p:nvSpPr>
        <p:spPr>
          <a:xfrm>
            <a:off x="1923141" y="4567966"/>
            <a:ext cx="7658304" cy="3023811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buClr>
                <a:srgbClr val="FFFFFF"/>
              </a:buClr>
              <a:buSzPct val="100000"/>
              <a:buChar char="▪"/>
              <a:defRPr sz="2800"/>
            </a:pPr>
            <a:r>
              <a:t>Traditional Seasonal Safety Reminders</a:t>
            </a:r>
          </a:p>
          <a:p>
            <a:pPr marL="342900" indent="-342900" algn="l">
              <a:buClr>
                <a:srgbClr val="FFFFFF"/>
              </a:buClr>
              <a:buSzPct val="100000"/>
              <a:buChar char="▪"/>
              <a:defRPr sz="2800"/>
            </a:pPr>
            <a:r>
              <a:t>Cold Weather Safety Reminders </a:t>
            </a:r>
          </a:p>
          <a:p>
            <a:pPr marL="342900" indent="-342900" algn="l">
              <a:buClr>
                <a:srgbClr val="FFFFFF"/>
              </a:buClr>
              <a:buSzPct val="100000"/>
              <a:buChar char="▪"/>
              <a:defRPr sz="2800"/>
            </a:pPr>
            <a:r>
              <a:t>Cold Weather Ergonomics Reminders</a:t>
            </a:r>
          </a:p>
        </p:txBody>
      </p:sp>
      <p:pic>
        <p:nvPicPr>
          <p:cNvPr id="9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9180" y="27310"/>
            <a:ext cx="5400073" cy="197145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5"/>
          <p:cNvSpPr txBox="1"/>
          <p:nvPr/>
        </p:nvSpPr>
        <p:spPr>
          <a:xfrm>
            <a:off x="349421" y="2224245"/>
            <a:ext cx="11216290" cy="2415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5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   December Safety Info</a:t>
            </a:r>
            <a:endParaRPr>
              <a:solidFill>
                <a:srgbClr val="FFFFFF"/>
              </a:solidFill>
            </a:endParaRPr>
          </a:p>
          <a:p>
            <a:pPr>
              <a:defRPr sz="32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Remember: Safety does not take the Holiday off!</a:t>
            </a:r>
          </a:p>
          <a:p>
            <a:pPr>
              <a:defRPr sz="4400">
                <a:ln w="12700" cap="flat">
                  <a:solidFill>
                    <a:srgbClr val="F2F2F2"/>
                  </a:solidFill>
                  <a:prstDash val="solid"/>
                  <a:round/>
                </a:ln>
                <a:solidFill>
                  <a:srgbClr val="4FB2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pPr>
            <a:r>
              <a:t>     </a:t>
            </a:r>
          </a:p>
        </p:txBody>
      </p:sp>
      <p:pic>
        <p:nvPicPr>
          <p:cNvPr id="100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04462" y="164754"/>
            <a:ext cx="2124632" cy="24362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1"/>
          <p:cNvSpPr txBox="1"/>
          <p:nvPr>
            <p:ph type="title"/>
          </p:nvPr>
        </p:nvSpPr>
        <p:spPr>
          <a:xfrm>
            <a:off x="1880810" y="236601"/>
            <a:ext cx="8105824" cy="1508762"/>
          </a:xfrm>
          <a:prstGeom prst="rect">
            <a:avLst/>
          </a:prstGeom>
        </p:spPr>
        <p:txBody>
          <a:bodyPr/>
          <a:lstStyle>
            <a:lvl1pPr algn="ctr" defTabSz="886968">
              <a:defRPr sz="5238"/>
            </a:lvl1pPr>
          </a:lstStyle>
          <a:p>
            <a:pPr/>
            <a:r>
              <a:t>Traditional Seasonal  Safety Reminders</a:t>
            </a:r>
          </a:p>
        </p:txBody>
      </p:sp>
      <p:sp>
        <p:nvSpPr>
          <p:cNvPr id="103" name="Content Placeholder 2"/>
          <p:cNvSpPr txBox="1"/>
          <p:nvPr>
            <p:ph type="body" idx="1"/>
          </p:nvPr>
        </p:nvSpPr>
        <p:spPr>
          <a:xfrm>
            <a:off x="399670" y="2338942"/>
            <a:ext cx="11392660" cy="4453226"/>
          </a:xfrm>
          <a:prstGeom prst="rect">
            <a:avLst/>
          </a:prstGeom>
        </p:spPr>
        <p:txBody>
          <a:bodyPr/>
          <a:lstStyle/>
          <a:p>
            <a:pPr>
              <a:defRPr sz="2800" u="sng"/>
            </a:pPr>
            <a:r>
              <a:t>Fireplace &amp; Wood Stove </a:t>
            </a:r>
            <a:r>
              <a:rPr u="none"/>
              <a:t>– check chimney, flue, piping; handle ashes properly – metal containers, away from combustibles</a:t>
            </a:r>
            <a:endParaRPr u="none"/>
          </a:p>
          <a:p>
            <a:pPr>
              <a:defRPr sz="2800" u="sng"/>
            </a:pPr>
            <a:r>
              <a:t>Electrical </a:t>
            </a:r>
            <a:r>
              <a:rPr u="none"/>
              <a:t>– avoid overloading; check wiring; outdoor use GFI outlets</a:t>
            </a:r>
            <a:endParaRPr u="none"/>
          </a:p>
          <a:p>
            <a:pPr>
              <a:defRPr sz="2800" u="sng"/>
            </a:pPr>
            <a:r>
              <a:t>Heating systems</a:t>
            </a:r>
            <a:r>
              <a:rPr u="none"/>
              <a:t>: check filters; clean or adjust – gas fired appliances need periodic cleaning of combustion chamber; check vent screens; oil furnace needs maintenance- nozzle and tank filter replaced, check low water cut off switch</a:t>
            </a:r>
            <a:endParaRPr u="none"/>
          </a:p>
          <a:p>
            <a:pPr>
              <a:defRPr sz="2800"/>
            </a:pPr>
            <a:r>
              <a:t>Use the right ladder or device to climb &amp; hang decorations</a:t>
            </a:r>
          </a:p>
          <a:p>
            <a:pPr>
              <a:defRPr sz="2800"/>
            </a:pPr>
            <a:r>
              <a:t>Be mindful of how house  pets may interact with decorations, wiring</a:t>
            </a:r>
          </a:p>
        </p:txBody>
      </p:sp>
      <p:pic>
        <p:nvPicPr>
          <p:cNvPr id="10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19058" y="-48417"/>
            <a:ext cx="1250106" cy="145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1"/>
          <p:cNvSpPr txBox="1"/>
          <p:nvPr>
            <p:ph type="title"/>
          </p:nvPr>
        </p:nvSpPr>
        <p:spPr>
          <a:xfrm>
            <a:off x="333585" y="308365"/>
            <a:ext cx="11447178" cy="1508762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pPr/>
            <a:r>
              <a:t>Seasonal Reminders</a:t>
            </a:r>
          </a:p>
        </p:txBody>
      </p:sp>
      <p:sp>
        <p:nvSpPr>
          <p:cNvPr id="107" name="Content Placeholder 2"/>
          <p:cNvSpPr txBox="1"/>
          <p:nvPr/>
        </p:nvSpPr>
        <p:spPr>
          <a:xfrm>
            <a:off x="1411676" y="2023534"/>
            <a:ext cx="9464604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GLARE hazard in early AM and late afternoon – be alert for pedestrians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Animal Hazards- if the deer gets in front of you, DO NOT SWERVE – HIT IT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ICE – may occur overnight; bridge decks will freeze sooner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Truck Ice fly-off – keep sufficient distance in all driving situations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Use appropriate caution – ramps, hills, etc.</a:t>
            </a:r>
            <a:endParaRPr sz="2800"/>
          </a:p>
          <a:p>
            <a:pPr marL="342900" indent="-342900">
              <a:spcBef>
                <a:spcPts val="500"/>
              </a:spcBef>
              <a:buSzPct val="100000"/>
              <a:buFont typeface="Arial"/>
              <a:buChar char="»"/>
              <a:defRPr sz="2400">
                <a:solidFill>
                  <a:srgbClr val="F2F2F2"/>
                </a:solidFill>
              </a:defRPr>
            </a:pPr>
            <a:r>
              <a:t>Use high visibility vest </a:t>
            </a:r>
            <a:r>
              <a:t>–</a:t>
            </a:r>
            <a:r>
              <a:t> watch out for pedestrians</a:t>
            </a:r>
          </a:p>
        </p:txBody>
      </p:sp>
      <p:pic>
        <p:nvPicPr>
          <p:cNvPr id="10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07779" y="267796"/>
            <a:ext cx="2238221" cy="1496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21528" y="4638033"/>
            <a:ext cx="3427834" cy="1928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/>
          <p:nvPr>
            <p:ph type="title"/>
          </p:nvPr>
        </p:nvSpPr>
        <p:spPr>
          <a:xfrm>
            <a:off x="645359" y="413593"/>
            <a:ext cx="10845118" cy="1087426"/>
          </a:xfrm>
          <a:prstGeom prst="rect">
            <a:avLst/>
          </a:prstGeom>
        </p:spPr>
        <p:txBody>
          <a:bodyPr/>
          <a:lstStyle/>
          <a:p>
            <a:pPr marL="342900" indent="-342900"/>
            <a:r>
              <a:t>Thankful for a Safe Year Past</a:t>
            </a:r>
            <a:br/>
            <a:r>
              <a:rPr i="1" sz="3200" u="sng"/>
              <a:t>Be mindful of the Future</a:t>
            </a:r>
          </a:p>
        </p:txBody>
      </p:sp>
      <p:sp>
        <p:nvSpPr>
          <p:cNvPr id="112" name="Content Placeholder 2"/>
          <p:cNvSpPr txBox="1"/>
          <p:nvPr/>
        </p:nvSpPr>
        <p:spPr>
          <a:xfrm>
            <a:off x="227752" y="1919110"/>
            <a:ext cx="11382305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F2F2F2"/>
                </a:solidFill>
              </a:defRPr>
            </a:pPr>
            <a:r>
              <a:t>Holiday Party - Designated Driver when appropriate or call Uber </a:t>
            </a:r>
          </a:p>
          <a:p>
            <a:pPr marL="342900" indent="-3429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F2F2F2"/>
                </a:solidFill>
              </a:defRPr>
            </a:pPr>
            <a:r>
              <a:t>Remember the </a:t>
            </a:r>
            <a:r>
              <a:rPr u="sng">
                <a:solidFill>
                  <a:srgbClr val="FF0000"/>
                </a:solidFill>
              </a:rPr>
              <a:t>5 Keys of Defensive Driving</a:t>
            </a:r>
          </a:p>
          <a:p>
            <a:pPr marL="342899" indent="-342899">
              <a:spcBef>
                <a:spcPts val="400"/>
              </a:spcBef>
              <a:buSzPct val="100000"/>
              <a:buFont typeface="Arial"/>
              <a:buChar char="»"/>
              <a:defRPr sz="1900">
                <a:solidFill>
                  <a:srgbClr val="F2F2F2"/>
                </a:solidFill>
              </a:defRPr>
            </a:pPr>
            <a:r>
              <a:t>Aim High In Steering</a:t>
            </a:r>
            <a:endParaRPr sz="2800"/>
          </a:p>
          <a:p>
            <a:pPr marL="342899" indent="-342899">
              <a:spcBef>
                <a:spcPts val="400"/>
              </a:spcBef>
              <a:buSzPct val="100000"/>
              <a:buFont typeface="Arial"/>
              <a:buChar char="»"/>
              <a:defRPr sz="1900">
                <a:solidFill>
                  <a:srgbClr val="F2F2F2"/>
                </a:solidFill>
              </a:defRPr>
            </a:pPr>
            <a:r>
              <a:t>Get the Big Picture</a:t>
            </a:r>
            <a:endParaRPr sz="2800"/>
          </a:p>
          <a:p>
            <a:pPr marL="342899" indent="-342899">
              <a:spcBef>
                <a:spcPts val="400"/>
              </a:spcBef>
              <a:buSzPct val="100000"/>
              <a:buFont typeface="Arial"/>
              <a:buChar char="»"/>
              <a:defRPr sz="1900">
                <a:solidFill>
                  <a:srgbClr val="F2F2F2"/>
                </a:solidFill>
              </a:defRPr>
            </a:pPr>
            <a:r>
              <a:t>Keep Your Eyes Moving </a:t>
            </a:r>
            <a:endParaRPr sz="2800"/>
          </a:p>
          <a:p>
            <a:pPr marL="342899" indent="-342899">
              <a:spcBef>
                <a:spcPts val="400"/>
              </a:spcBef>
              <a:buSzPct val="100000"/>
              <a:buFont typeface="Arial"/>
              <a:buChar char="»"/>
              <a:defRPr sz="1900">
                <a:solidFill>
                  <a:srgbClr val="F2F2F2"/>
                </a:solidFill>
              </a:defRPr>
            </a:pPr>
            <a:r>
              <a:t>Make Sure they See You</a:t>
            </a:r>
            <a:endParaRPr sz="2800"/>
          </a:p>
          <a:p>
            <a:pPr marL="342899" indent="-342899">
              <a:spcBef>
                <a:spcPts val="400"/>
              </a:spcBef>
              <a:buSzPct val="100000"/>
              <a:buFont typeface="Arial"/>
              <a:buChar char="»"/>
              <a:defRPr sz="1900">
                <a:solidFill>
                  <a:srgbClr val="F2F2F2"/>
                </a:solidFill>
              </a:defRPr>
            </a:pPr>
            <a:r>
              <a:t>ALWAYs leave yourself an OUT! </a:t>
            </a:r>
            <a:endParaRPr sz="2800"/>
          </a:p>
          <a:p>
            <a:pPr lvl="1" marL="742950" indent="-285750">
              <a:spcBef>
                <a:spcPts val="400"/>
              </a:spcBef>
              <a:buSzPct val="100000"/>
              <a:buFont typeface="Arial"/>
              <a:buChar char="˃"/>
              <a:defRPr>
                <a:solidFill>
                  <a:srgbClr val="FFFFFF"/>
                </a:solidFill>
              </a:defRPr>
            </a:pPr>
            <a:r>
              <a:t>Most critical when family in the car</a:t>
            </a:r>
          </a:p>
          <a:p>
            <a:pPr lvl="1" marL="742950" indent="-285750">
              <a:spcBef>
                <a:spcPts val="400"/>
              </a:spcBef>
              <a:buSzPct val="100000"/>
              <a:buFont typeface="Arial"/>
              <a:buChar char="˃"/>
              <a:defRPr>
                <a:solidFill>
                  <a:srgbClr val="FFFFFF"/>
                </a:solidFill>
              </a:defRPr>
            </a:pPr>
            <a:r>
              <a:t>Avoid late night driving when possible; bars close; parties break up</a:t>
            </a:r>
          </a:p>
          <a:p>
            <a:pPr lvl="1" marL="742950" indent="-285750">
              <a:spcBef>
                <a:spcPts val="400"/>
              </a:spcBef>
              <a:buSzPct val="100000"/>
              <a:buFont typeface="Arial"/>
              <a:buChar char="˃"/>
              <a:defRPr>
                <a:solidFill>
                  <a:srgbClr val="FFFFFF"/>
                </a:solidFill>
              </a:defRPr>
            </a:pPr>
            <a:r>
              <a:t>Inclement weather – temps fall when sun sets</a:t>
            </a:r>
          </a:p>
          <a:p>
            <a:pPr lvl="1" marL="742950" indent="-285750">
              <a:spcBef>
                <a:spcPts val="400"/>
              </a:spcBef>
              <a:buSzPct val="100000"/>
              <a:buFont typeface="Arial"/>
              <a:buChar char="˃"/>
              <a:defRPr>
                <a:solidFill>
                  <a:srgbClr val="FFFFFF"/>
                </a:solidFill>
              </a:defRPr>
            </a:pPr>
            <a:r>
              <a:t>Melting ice will freeze on ramps, bridge decks</a:t>
            </a:r>
          </a:p>
        </p:txBody>
      </p:sp>
      <p:pic>
        <p:nvPicPr>
          <p:cNvPr id="11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90382" y="319118"/>
            <a:ext cx="1547902" cy="15066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/>
          <p:nvPr>
            <p:ph type="title"/>
          </p:nvPr>
        </p:nvSpPr>
        <p:spPr>
          <a:xfrm>
            <a:off x="1202918" y="284175"/>
            <a:ext cx="9784082" cy="1508762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pPr/>
            <a:r>
              <a:t>Cold Weather Safety </a:t>
            </a:r>
          </a:p>
        </p:txBody>
      </p:sp>
      <p:sp>
        <p:nvSpPr>
          <p:cNvPr id="116" name="Rectangle 5"/>
          <p:cNvSpPr txBox="1"/>
          <p:nvPr/>
        </p:nvSpPr>
        <p:spPr>
          <a:xfrm>
            <a:off x="392448" y="2413706"/>
            <a:ext cx="11090611" cy="293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Above average precipitation spells misery for many locales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Cold weather dress: LAYERS of loose fabric hold warm insulating air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Extreme exposures, long term, wind chill, plan accordingly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Keep head, neck, chest, torso protected. 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Cover mouth and nose; </a:t>
            </a:r>
            <a:r>
              <a:rPr u="sng"/>
              <a:t>protect eyes</a:t>
            </a:r>
            <a:r>
              <a:t> from wind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Use caution when sledding, skiing, outdoor winter sports or recreation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Snowmobile or ATV in woods, etc. Ice – freeze - pond – water safety </a:t>
            </a:r>
          </a:p>
        </p:txBody>
      </p:sp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09896" y="232692"/>
            <a:ext cx="2441360" cy="24413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1"/>
          <p:cNvSpPr txBox="1"/>
          <p:nvPr>
            <p:ph type="title"/>
          </p:nvPr>
        </p:nvSpPr>
        <p:spPr>
          <a:xfrm>
            <a:off x="1202918" y="284175"/>
            <a:ext cx="9784082" cy="1508762"/>
          </a:xfrm>
          <a:prstGeom prst="rect">
            <a:avLst/>
          </a:prstGeom>
        </p:spPr>
        <p:txBody>
          <a:bodyPr/>
          <a:lstStyle/>
          <a:p>
            <a:pPr/>
            <a:r>
              <a:t>Cold Weather Ergonomics</a:t>
            </a:r>
          </a:p>
        </p:txBody>
      </p:sp>
      <p:sp>
        <p:nvSpPr>
          <p:cNvPr id="120" name="Rectangle 5"/>
          <p:cNvSpPr txBox="1"/>
          <p:nvPr/>
        </p:nvSpPr>
        <p:spPr>
          <a:xfrm>
            <a:off x="547670" y="2468464"/>
            <a:ext cx="10878943" cy="364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 u="sng">
                <a:solidFill>
                  <a:srgbClr val="FFFFFF"/>
                </a:solidFill>
              </a:defRPr>
            </a:pPr>
            <a:r>
              <a:t>Stay hydrated-</a:t>
            </a:r>
            <a:r>
              <a:rPr u="none"/>
              <a:t> if for no other reason than it helps body ward off colds. We will have a flu season; consider a flu shot.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Avoid greasy fat junk food; this causes body to work a lot harder to digest.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The colder it is, the more calories we will burn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Big breakfast and lunch will get burned off.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Night time meal should be balanced and timed to allow restful sleep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Coffee and Red Bull only will work for so long to keep you awake, much less alert. 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Plan for proper REST intervals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Stay back from plow drivers</a:t>
            </a:r>
          </a:p>
          <a:p>
            <a:pPr marL="342900" indent="-342900">
              <a:buSzPct val="100000"/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t>Remember: Fatigue kicks in unannounced. </a:t>
            </a:r>
          </a:p>
        </p:txBody>
      </p:sp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3962" y="227312"/>
            <a:ext cx="1432744" cy="1549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xfrm>
            <a:off x="370363" y="298286"/>
            <a:ext cx="9784082" cy="1508762"/>
          </a:xfrm>
          <a:prstGeom prst="rect">
            <a:avLst/>
          </a:prstGeom>
        </p:spPr>
        <p:txBody>
          <a:bodyPr/>
          <a:lstStyle/>
          <a:p>
            <a:pPr/>
            <a:r>
              <a:t>Cold Weather Ergonomics, </a:t>
            </a:r>
            <a:r>
              <a:rPr sz="2400"/>
              <a:t>continued</a:t>
            </a:r>
          </a:p>
        </p:txBody>
      </p:sp>
      <p:sp>
        <p:nvSpPr>
          <p:cNvPr id="124" name="Rectangle 5"/>
          <p:cNvSpPr txBox="1"/>
          <p:nvPr/>
        </p:nvSpPr>
        <p:spPr>
          <a:xfrm>
            <a:off x="547670" y="2468464"/>
            <a:ext cx="10878943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Do some warm up exercises before physical exertion 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Wear appropriate clothing for the task – i.e., shoulder &amp; upper body rotation; high performance recreational gear works well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Use knee padding – elbow, head protection as required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Helmet liner is very good to retain heat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Caution with loose drawstrings, scarf</a:t>
            </a:r>
          </a:p>
          <a:p>
            <a:pPr marL="342900" indent="-342900">
              <a:buSzPct val="100000"/>
              <a:buFont typeface="Arial"/>
              <a:buChar char="•"/>
              <a:defRPr sz="2800">
                <a:solidFill>
                  <a:srgbClr val="FFFFFF"/>
                </a:solidFill>
              </a:defRPr>
            </a:pPr>
            <a:r>
              <a:t>Select footwear suited to the environment</a:t>
            </a:r>
          </a:p>
        </p:txBody>
      </p:sp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3962" y="227312"/>
            <a:ext cx="1432744" cy="15491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3364" y="4232054"/>
            <a:ext cx="4070606" cy="2175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14557" y="384892"/>
            <a:ext cx="2393997" cy="1995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/>
          <p:nvPr>
            <p:ph type="title"/>
          </p:nvPr>
        </p:nvSpPr>
        <p:spPr>
          <a:xfrm>
            <a:off x="398584" y="244687"/>
            <a:ext cx="9784082" cy="1508762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Happy &amp; Safe New Year </a:t>
            </a:r>
            <a:r>
              <a:rPr sz="5400"/>
              <a:t>2025</a:t>
            </a:r>
            <a:r>
              <a:t> !! </a:t>
            </a:r>
          </a:p>
        </p:txBody>
      </p:sp>
      <p:sp>
        <p:nvSpPr>
          <p:cNvPr id="130" name="Content Placeholder 2"/>
          <p:cNvSpPr txBox="1"/>
          <p:nvPr>
            <p:ph type="body" idx="1"/>
          </p:nvPr>
        </p:nvSpPr>
        <p:spPr>
          <a:xfrm>
            <a:off x="1202918" y="2011679"/>
            <a:ext cx="9784082" cy="4206241"/>
          </a:xfrm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Start thinking of resolutions for 2025…</a:t>
            </a:r>
          </a:p>
          <a:p>
            <a:pPr>
              <a:defRPr sz="2800"/>
            </a:pPr>
            <a:r>
              <a:t>See how long they last!</a:t>
            </a:r>
          </a:p>
          <a:p>
            <a:pPr>
              <a:defRPr sz="2800"/>
            </a:pPr>
          </a:p>
          <a:p>
            <a:pPr>
              <a:defRPr i="1" sz="2800" u="sng"/>
            </a:pPr>
            <a:r>
              <a:t>One RESOLUTION we ALL need to make is to be mindful and deliberate when it comes to our Safety</a:t>
            </a:r>
          </a:p>
        </p:txBody>
      </p:sp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45747" y="5284787"/>
            <a:ext cx="5018288" cy="1114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2C2C2C"/>
      </a:dk1>
      <a:lt1>
        <a:srgbClr val="099BDD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anded">
  <a:themeElements>
    <a:clrScheme name="Band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00FF"/>
      </a:hlink>
      <a:folHlink>
        <a:srgbClr val="FF00FF"/>
      </a:folHlink>
    </a:clrScheme>
    <a:fontScheme name="Banded">
      <a:majorFont>
        <a:latin typeface="Helvetica"/>
        <a:ea typeface="Helvetica"/>
        <a:cs typeface="Helvetica"/>
      </a:majorFont>
      <a:minorFont>
        <a:latin typeface="Corbel"/>
        <a:ea typeface="Corbel"/>
        <a:cs typeface="Corbel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>
            <a:outerShdw sx="100000" sy="100000" kx="0" ky="0" algn="b" rotWithShape="0" blurRad="50800" dist="15875" dir="5400000">
              <a:srgbClr val="000000">
                <a:alpha val="6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15875" dir="540000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C2C2C"/>
            </a:solidFill>
            <a:effectLst/>
            <a:uFillTx/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