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E8CA"/>
          </a:solidFill>
        </a:fill>
      </a:tcStyle>
    </a:wholeTbl>
    <a:band2H>
      <a:tcTxStyle b="def" i="def"/>
      <a:tcStyle>
        <a:tcBdr/>
        <a:fill>
          <a:solidFill>
            <a:srgbClr val="FFF4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CD5"/>
          </a:solidFill>
        </a:fill>
      </a:tcStyle>
    </a:wholeTbl>
    <a:band2H>
      <a:tcTxStyle b="def" i="def"/>
      <a:tcStyle>
        <a:tcBdr/>
        <a:fill>
          <a:solidFill>
            <a:srgbClr val="E6F6EB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BD2CA"/>
          </a:solidFill>
        </a:fill>
      </a:tcStyle>
    </a:wholeTbl>
    <a:band2H>
      <a:tcTxStyle b="def" i="def"/>
      <a:tcStyle>
        <a:tcBdr/>
        <a:fill>
          <a:solidFill>
            <a:srgbClr val="FDEA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CBCB"/>
          </a:solidFill>
        </a:fill>
      </a:tcStyle>
    </a:wholeTbl>
    <a:band2H>
      <a:tcTxStyle b="def" i="def"/>
      <a:tcStyle>
        <a:tcBdr/>
        <a:fill>
          <a:solidFill>
            <a:srgbClr val="E7E7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5" name="Shape 9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1pPr>
    <a:lvl2pPr indent="2286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2pPr>
    <a:lvl3pPr indent="457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3pPr>
    <a:lvl4pPr indent="6858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4pPr>
    <a:lvl5pPr indent="9144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5pPr>
    <a:lvl6pPr indent="11430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6pPr>
    <a:lvl7pPr indent="13716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7pPr>
    <a:lvl8pPr indent="1600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8pPr>
    <a:lvl9pPr indent="18288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" name="Title Text"/>
          <p:cNvSpPr txBox="1"/>
          <p:nvPr>
            <p:ph type="title"/>
          </p:nvPr>
        </p:nvSpPr>
        <p:spPr>
          <a:xfrm>
            <a:off x="365758" y="2166364"/>
            <a:ext cx="11471566" cy="1739348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/>
            </a:lvl1pPr>
          </a:lstStyle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sz="quarter" idx="1"/>
          </p:nvPr>
        </p:nvSpPr>
        <p:spPr>
          <a:xfrm>
            <a:off x="1524000" y="3996249"/>
            <a:ext cx="9144000" cy="1309256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/>
            </a:lvl1pPr>
            <a:lvl2pPr marL="0" indent="457200" algn="ctr">
              <a:buClrTx/>
              <a:buSzTx/>
              <a:buNone/>
              <a:defRPr sz="2000"/>
            </a:lvl2pPr>
            <a:lvl3pPr marL="0" indent="914400" algn="ctr">
              <a:buClrTx/>
              <a:buSzTx/>
              <a:buNone/>
              <a:defRPr sz="2000"/>
            </a:lvl3pPr>
            <a:lvl4pPr marL="0" indent="1371600" algn="ctr">
              <a:buClrTx/>
              <a:buSzTx/>
              <a:buNone/>
              <a:defRPr sz="2000"/>
            </a:lvl4pPr>
            <a:lvl5pPr marL="0" indent="1828800" algn="ctr">
              <a:buClrTx/>
              <a:buSzTx/>
              <a:buNone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6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099BDD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2" name="Title Text"/>
          <p:cNvSpPr txBox="1"/>
          <p:nvPr>
            <p:ph type="title"/>
          </p:nvPr>
        </p:nvSpPr>
        <p:spPr>
          <a:xfrm>
            <a:off x="833191" y="2208878"/>
            <a:ext cx="10515601" cy="1676401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sz="quarter" idx="1"/>
          </p:nvPr>
        </p:nvSpPr>
        <p:spPr>
          <a:xfrm>
            <a:off x="833191" y="4010333"/>
            <a:ext cx="10515601" cy="117464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1pPr>
            <a:lvl2pPr marL="0" indent="4572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2pPr>
            <a:lvl3pPr marL="0" indent="9144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3pPr>
            <a:lvl4pPr marL="0" indent="13716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4pPr>
            <a:lvl5pPr marL="0" indent="18288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99BDD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2" name="Body Level One…"/>
          <p:cNvSpPr txBox="1"/>
          <p:nvPr>
            <p:ph type="body" sz="half" idx="1"/>
          </p:nvPr>
        </p:nvSpPr>
        <p:spPr>
          <a:xfrm>
            <a:off x="1205343" y="2011679"/>
            <a:ext cx="4754881" cy="4206242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1" name="Body Level One…"/>
          <p:cNvSpPr txBox="1"/>
          <p:nvPr>
            <p:ph type="body" sz="quarter" idx="1"/>
          </p:nvPr>
        </p:nvSpPr>
        <p:spPr>
          <a:xfrm>
            <a:off x="1207008" y="1913470"/>
            <a:ext cx="4754880" cy="743095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 sz="2100"/>
            </a:lvl1pPr>
            <a:lvl2pPr marL="0" indent="457200">
              <a:buClrTx/>
              <a:buSzTx/>
              <a:buNone/>
              <a:defRPr sz="2100"/>
            </a:lvl2pPr>
            <a:lvl3pPr marL="0" indent="914400">
              <a:buClrTx/>
              <a:buSzTx/>
              <a:buNone/>
              <a:defRPr sz="2100"/>
            </a:lvl3pPr>
            <a:lvl4pPr marL="0" indent="1371600">
              <a:buClrTx/>
              <a:buSzTx/>
              <a:buNone/>
              <a:defRPr sz="2100"/>
            </a:lvl4pPr>
            <a:lvl5pPr marL="0" indent="1828800">
              <a:buClrTx/>
              <a:buSzTx/>
              <a:buNone/>
              <a:defRPr sz="21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Text Placeholder 4"/>
          <p:cNvSpPr/>
          <p:nvPr>
            <p:ph type="body" sz="quarter" idx="21"/>
          </p:nvPr>
        </p:nvSpPr>
        <p:spPr>
          <a:xfrm>
            <a:off x="6231230" y="1913470"/>
            <a:ext cx="4754881" cy="743095"/>
          </a:xfrm>
          <a:prstGeom prst="rect">
            <a:avLst/>
          </a:prstGeom>
        </p:spPr>
        <p:txBody>
          <a:bodyPr anchor="ctr"/>
          <a:lstStyle/>
          <a:p>
            <a:pPr marL="0" indent="0">
              <a:buClrTx/>
              <a:buSzTx/>
              <a:buNone/>
              <a:defRPr sz="2100"/>
            </a:pP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6" name="Body Level One…"/>
          <p:cNvSpPr txBox="1"/>
          <p:nvPr>
            <p:ph type="body" sz="half" idx="1"/>
          </p:nvPr>
        </p:nvSpPr>
        <p:spPr>
          <a:xfrm>
            <a:off x="1207008" y="2120053"/>
            <a:ext cx="6126480" cy="411480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437605" indent="-209005">
              <a:defRPr sz="3200"/>
            </a:lvl2pPr>
            <a:lvl3pPr marL="701040" indent="-243840">
              <a:defRPr sz="3200"/>
            </a:lvl3pPr>
            <a:lvl4pPr marL="978408" indent="-292608">
              <a:defRPr sz="3200"/>
            </a:lvl4pPr>
            <a:lvl5pPr marL="1207008" indent="-292608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Text Placeholder 3"/>
          <p:cNvSpPr/>
          <p:nvPr>
            <p:ph type="body" sz="quarter" idx="21"/>
          </p:nvPr>
        </p:nvSpPr>
        <p:spPr>
          <a:xfrm>
            <a:off x="7789023" y="2147485"/>
            <a:ext cx="3200401" cy="3432321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95000"/>
              </a:lnSpc>
              <a:buClrTx/>
              <a:buSzTx/>
              <a:buNone/>
              <a:defRPr sz="1800"/>
            </a:pPr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6" name="Picture Placeholder 2"/>
          <p:cNvSpPr/>
          <p:nvPr>
            <p:ph type="pic" sz="half" idx="21"/>
          </p:nvPr>
        </p:nvSpPr>
        <p:spPr>
          <a:xfrm>
            <a:off x="1280160" y="2211494"/>
            <a:ext cx="6126480" cy="393192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7" name="Body Level One…"/>
          <p:cNvSpPr txBox="1"/>
          <p:nvPr>
            <p:ph type="body" sz="quarter" idx="1"/>
          </p:nvPr>
        </p:nvSpPr>
        <p:spPr>
          <a:xfrm>
            <a:off x="7790688" y="2150621"/>
            <a:ext cx="3200401" cy="342900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5000"/>
              </a:lnSpc>
              <a:buClrTx/>
              <a:buSzTx/>
              <a:buNone/>
              <a:defRPr sz="1800"/>
            </a:lvl1pPr>
            <a:lvl2pPr marL="0" indent="457200">
              <a:lnSpc>
                <a:spcPct val="95000"/>
              </a:lnSpc>
              <a:buClrTx/>
              <a:buSzTx/>
              <a:buNone/>
              <a:defRPr sz="1800"/>
            </a:lvl2pPr>
            <a:lvl3pPr marL="0" indent="914400">
              <a:lnSpc>
                <a:spcPct val="95000"/>
              </a:lnSpc>
              <a:buClrTx/>
              <a:buSzTx/>
              <a:buNone/>
              <a:defRPr sz="1800"/>
            </a:lvl3pPr>
            <a:lvl4pPr marL="0" indent="1371600">
              <a:lnSpc>
                <a:spcPct val="95000"/>
              </a:lnSpc>
              <a:buClrTx/>
              <a:buSzTx/>
              <a:buNone/>
              <a:defRPr sz="1800"/>
            </a:lvl4pPr>
            <a:lvl5pPr marL="0" indent="1828800">
              <a:lnSpc>
                <a:spcPct val="95000"/>
              </a:lnSpc>
              <a:buClrTx/>
              <a:buSzTx/>
              <a:buNone/>
              <a:defRPr sz="1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99B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482" y="176109"/>
            <a:ext cx="12188954" cy="164591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1202919" y="284175"/>
            <a:ext cx="9784081" cy="15087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1202919" y="2011679"/>
            <a:ext cx="9784081" cy="42062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10658926" y="6470796"/>
            <a:ext cx="256541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9pPr>
    </p:titleStyle>
    <p:bodyStyle>
      <a:lvl1pPr marL="182879" marR="0" indent="-18287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1pPr>
      <a:lvl2pPr marL="429768" marR="0" indent="-20116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2pPr>
      <a:lvl3pPr marL="680720" marR="0" indent="-22352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3pPr>
      <a:lvl4pPr marL="9372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4pPr>
      <a:lvl5pPr marL="11658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5pPr>
      <a:lvl6pPr marL="13703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6pPr>
      <a:lvl7pPr marL="15575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7pPr>
      <a:lvl8pPr marL="17147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8pPr>
      <a:lvl9pPr marL="1891925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ubtitle 2"/>
          <p:cNvSpPr txBox="1"/>
          <p:nvPr>
            <p:ph type="subTitle" sz="half" idx="1"/>
          </p:nvPr>
        </p:nvSpPr>
        <p:spPr>
          <a:xfrm>
            <a:off x="761999" y="4233333"/>
            <a:ext cx="10766780" cy="2441224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lnSpc>
                <a:spcPct val="72000"/>
              </a:lnSpc>
              <a:buClr>
                <a:srgbClr val="FFFFFF"/>
              </a:buClr>
              <a:buSzPct val="100000"/>
              <a:buFont typeface="Arial"/>
              <a:buChar char="•"/>
              <a:defRPr sz="2400"/>
            </a:pPr>
            <a:r>
              <a:t>Epic COLD!!  General Arctic Safety Tips &amp; Advisories – how to dress to stay warm</a:t>
            </a:r>
            <a:endParaRPr sz="1500"/>
          </a:p>
          <a:p>
            <a:pPr marL="342900" indent="-342900" algn="l">
              <a:lnSpc>
                <a:spcPct val="72000"/>
              </a:lnSpc>
              <a:buClr>
                <a:srgbClr val="FFFFFF"/>
              </a:buClr>
              <a:buSzPct val="100000"/>
              <a:buFont typeface="Arial"/>
              <a:buChar char="•"/>
              <a:defRPr sz="2400"/>
            </a:pPr>
            <a:r>
              <a:t>Winter Vehicle Prep Reminders</a:t>
            </a:r>
            <a:endParaRPr sz="1500"/>
          </a:p>
          <a:p>
            <a:pPr marL="342900" indent="-342900" algn="l">
              <a:lnSpc>
                <a:spcPct val="72000"/>
              </a:lnSpc>
              <a:buClr>
                <a:srgbClr val="FFFFFF"/>
              </a:buClr>
              <a:buSzPct val="100000"/>
              <a:buFont typeface="Arial"/>
              <a:buChar char="•"/>
              <a:defRPr sz="2400"/>
            </a:pPr>
            <a:r>
              <a:t>Reminder to Mitigate Ice/Snow Around Offices and Client Offices</a:t>
            </a:r>
            <a:endParaRPr sz="3200"/>
          </a:p>
          <a:p>
            <a:pPr marL="342900" indent="-342900" algn="l">
              <a:lnSpc>
                <a:spcPct val="72000"/>
              </a:lnSpc>
              <a:buClr>
                <a:srgbClr val="FFFFFF"/>
              </a:buClr>
              <a:buSzPct val="100000"/>
              <a:buFont typeface="Arial"/>
              <a:buChar char="•"/>
              <a:defRPr sz="2400"/>
            </a:pPr>
            <a:r>
              <a:t>Dressing and Other Tips for Cold Weather</a:t>
            </a:r>
            <a:endParaRPr sz="1500"/>
          </a:p>
          <a:p>
            <a:pPr marL="342900" indent="-342900" algn="l">
              <a:lnSpc>
                <a:spcPct val="72000"/>
              </a:lnSpc>
              <a:buClr>
                <a:srgbClr val="FFFFFF"/>
              </a:buClr>
              <a:buSzPct val="100000"/>
              <a:buFont typeface="Arial"/>
              <a:buChar char="•"/>
              <a:defRPr sz="2400"/>
            </a:pPr>
            <a:r>
              <a:t>Defensive Driving – Seasonal Best Practices</a:t>
            </a:r>
          </a:p>
        </p:txBody>
      </p:sp>
      <p:pic>
        <p:nvPicPr>
          <p:cNvPr id="98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49180" y="27310"/>
            <a:ext cx="5400073" cy="1971456"/>
          </a:xfrm>
          <a:prstGeom prst="rect">
            <a:avLst/>
          </a:prstGeom>
          <a:ln w="12700">
            <a:miter lim="400000"/>
          </a:ln>
        </p:spPr>
      </p:pic>
      <p:sp>
        <p:nvSpPr>
          <p:cNvPr id="99" name="TextBox 5"/>
          <p:cNvSpPr txBox="1"/>
          <p:nvPr/>
        </p:nvSpPr>
        <p:spPr>
          <a:xfrm>
            <a:off x="186831" y="2351245"/>
            <a:ext cx="11216290" cy="2021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5400">
                <a:ln w="12700" cap="flat">
                  <a:solidFill>
                    <a:srgbClr val="F2F2F2"/>
                  </a:solidFill>
                  <a:prstDash val="solid"/>
                  <a:round/>
                </a:ln>
                <a:solidFill>
                  <a:srgbClr val="4FB2FF"/>
                </a:solidFill>
                <a:effectLst>
                  <a:outerShdw sx="100000" sy="100000" kx="0" ky="0" algn="b" rotWithShape="0" blurRad="38100" dist="20320" dir="1800000">
                    <a:srgbClr val="000000">
                      <a:alpha val="40000"/>
                    </a:srgbClr>
                  </a:outerShdw>
                </a:effectLst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pPr/>
            <a:r>
              <a:t>    January Safety Info</a:t>
            </a:r>
            <a:endParaRPr>
              <a:solidFill>
                <a:srgbClr val="FFFFFF"/>
              </a:solidFill>
            </a:endParaRPr>
          </a:p>
        </p:txBody>
      </p:sp>
      <p:pic>
        <p:nvPicPr>
          <p:cNvPr id="100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828265" y="1958156"/>
            <a:ext cx="3190875" cy="199429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itle 1"/>
          <p:cNvSpPr txBox="1"/>
          <p:nvPr>
            <p:ph type="title"/>
          </p:nvPr>
        </p:nvSpPr>
        <p:spPr>
          <a:xfrm>
            <a:off x="-352779" y="174108"/>
            <a:ext cx="11946391" cy="1508762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2C2C2C"/>
                </a:solidFill>
              </a:defRPr>
            </a:lvl1pPr>
          </a:lstStyle>
          <a:p>
            <a:pPr/>
            <a:r>
              <a:t>Extreme Cold </a:t>
            </a:r>
          </a:p>
        </p:txBody>
      </p:sp>
      <p:sp>
        <p:nvSpPr>
          <p:cNvPr id="103" name="Content Placeholder 2"/>
          <p:cNvSpPr txBox="1"/>
          <p:nvPr>
            <p:ph type="body" idx="1"/>
          </p:nvPr>
        </p:nvSpPr>
        <p:spPr>
          <a:xfrm>
            <a:off x="263118" y="2308012"/>
            <a:ext cx="11015134" cy="4206242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2C2C2C"/>
                </a:solidFill>
              </a:defRPr>
            </a:pPr>
            <a:r>
              <a:t>We have to adapt. Last year at this time it was in the 50’s and above in most parts. </a:t>
            </a:r>
            <a:endParaRPr sz="2000"/>
          </a:p>
          <a:p>
            <a:pPr>
              <a:defRPr>
                <a:solidFill>
                  <a:srgbClr val="2C2C2C"/>
                </a:solidFill>
              </a:defRPr>
            </a:pPr>
            <a:r>
              <a:t>Dress for the exposure – if you will be outdoors for extended periods, several layers of insulating clothing are advised. </a:t>
            </a:r>
            <a:endParaRPr sz="2000"/>
          </a:p>
          <a:p>
            <a:pPr>
              <a:defRPr>
                <a:solidFill>
                  <a:srgbClr val="2C2C2C"/>
                </a:solidFill>
              </a:defRPr>
            </a:pPr>
            <a:r>
              <a:t>Long johns; union suit; insulated bibs or coveralls, etc. </a:t>
            </a:r>
            <a:endParaRPr sz="2000"/>
          </a:p>
          <a:p>
            <a:pPr>
              <a:defRPr>
                <a:solidFill>
                  <a:srgbClr val="2C2C2C"/>
                </a:solidFill>
              </a:defRPr>
            </a:pPr>
            <a:r>
              <a:t>Remember, most heat loss is from upper body: vest, wool, flannel, scarf, helmet liner; fleece.</a:t>
            </a:r>
            <a:endParaRPr sz="2400"/>
          </a:p>
          <a:p>
            <a:pPr>
              <a:defRPr>
                <a:solidFill>
                  <a:srgbClr val="2C2C2C"/>
                </a:solidFill>
              </a:defRPr>
            </a:pPr>
            <a:r>
              <a:t>Avoid standing directly  on cold pavement.</a:t>
            </a:r>
            <a:endParaRPr sz="2400"/>
          </a:p>
          <a:p>
            <a:pPr>
              <a:defRPr>
                <a:solidFill>
                  <a:srgbClr val="2C2C2C"/>
                </a:solidFill>
              </a:defRPr>
            </a:pPr>
            <a:r>
              <a:t>Use cardboard, plywood, etc. to insulate from cold surfaces.</a:t>
            </a:r>
            <a:endParaRPr sz="2400"/>
          </a:p>
          <a:p>
            <a:pPr>
              <a:defRPr>
                <a:solidFill>
                  <a:srgbClr val="2C2C2C"/>
                </a:solidFill>
              </a:defRPr>
            </a:pPr>
            <a:r>
              <a:t>No loose ends- drawstrings, scarves, etc. </a:t>
            </a:r>
            <a:endParaRPr sz="2000"/>
          </a:p>
          <a:p>
            <a:pPr>
              <a:defRPr>
                <a:solidFill>
                  <a:srgbClr val="2C2C2C"/>
                </a:solidFill>
              </a:defRPr>
            </a:pPr>
            <a:r>
              <a:t>Helmet liners, tuck straps.</a:t>
            </a:r>
          </a:p>
        </p:txBody>
      </p:sp>
      <p:pic>
        <p:nvPicPr>
          <p:cNvPr id="104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rcRect l="0" t="0" r="0" b="19817"/>
          <a:stretch>
            <a:fillRect/>
          </a:stretch>
        </p:blipFill>
        <p:spPr>
          <a:xfrm>
            <a:off x="8875535" y="0"/>
            <a:ext cx="2990851" cy="212636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itle 1"/>
          <p:cNvSpPr txBox="1"/>
          <p:nvPr>
            <p:ph type="title"/>
          </p:nvPr>
        </p:nvSpPr>
        <p:spPr>
          <a:xfrm>
            <a:off x="2407919" y="449477"/>
            <a:ext cx="9784082" cy="1508761"/>
          </a:xfrm>
          <a:prstGeom prst="rect">
            <a:avLst/>
          </a:prstGeom>
        </p:spPr>
        <p:txBody>
          <a:bodyPr/>
          <a:lstStyle/>
          <a:p>
            <a:pPr/>
            <a:r>
              <a:t>Winter Vehicle Maintenance</a:t>
            </a:r>
            <a:br/>
          </a:p>
        </p:txBody>
      </p:sp>
      <p:sp>
        <p:nvSpPr>
          <p:cNvPr id="107" name="Content Placeholder 2"/>
          <p:cNvSpPr txBox="1"/>
          <p:nvPr>
            <p:ph type="body" idx="1"/>
          </p:nvPr>
        </p:nvSpPr>
        <p:spPr>
          <a:xfrm>
            <a:off x="519536" y="2398888"/>
            <a:ext cx="10924575" cy="4162780"/>
          </a:xfrm>
          <a:prstGeom prst="rect">
            <a:avLst/>
          </a:prstGeom>
        </p:spPr>
        <p:txBody>
          <a:bodyPr/>
          <a:lstStyle/>
          <a:p>
            <a:pPr>
              <a:defRPr sz="2800"/>
            </a:pPr>
            <a:r>
              <a:t>Check your vehicle running gear for winter — i.e,. Long-handled snow brush; ice scraper; de-icer; wiper blades</a:t>
            </a:r>
          </a:p>
          <a:p>
            <a:pPr>
              <a:defRPr sz="2800"/>
            </a:pPr>
            <a:r>
              <a:t>Use WD-40 or similar on door seals, door locks, pad locks, other mechanisms, etc. That treatment will resist freezing.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itle 1"/>
          <p:cNvSpPr txBox="1"/>
          <p:nvPr>
            <p:ph type="title"/>
          </p:nvPr>
        </p:nvSpPr>
        <p:spPr>
          <a:xfrm>
            <a:off x="355074" y="455355"/>
            <a:ext cx="11046791" cy="1087426"/>
          </a:xfrm>
          <a:prstGeom prst="rect">
            <a:avLst/>
          </a:prstGeom>
        </p:spPr>
        <p:txBody>
          <a:bodyPr/>
          <a:lstStyle/>
          <a:p>
            <a:pPr marL="315468" indent="-315468" defTabSz="841247">
              <a:defRPr sz="3680"/>
            </a:pPr>
            <a:r>
              <a:t>     </a:t>
            </a:r>
            <a:r>
              <a:t>Reminder to Mitigate Ice &amp; Snow </a:t>
            </a:r>
          </a:p>
          <a:p>
            <a:pPr marL="315468" indent="-315468" defTabSz="841247">
              <a:defRPr sz="3680"/>
            </a:pPr>
            <a:r>
              <a:t>Around YOUR Offices and Client Offices</a:t>
            </a:r>
          </a:p>
        </p:txBody>
      </p:sp>
      <p:sp>
        <p:nvSpPr>
          <p:cNvPr id="110" name="Content Placeholder 2"/>
          <p:cNvSpPr txBox="1"/>
          <p:nvPr>
            <p:ph type="body" idx="1"/>
          </p:nvPr>
        </p:nvSpPr>
        <p:spPr>
          <a:xfrm>
            <a:off x="313266" y="2011679"/>
            <a:ext cx="11633201" cy="4070210"/>
          </a:xfrm>
          <a:prstGeom prst="rect">
            <a:avLst/>
          </a:prstGeom>
        </p:spPr>
        <p:txBody>
          <a:bodyPr/>
          <a:lstStyle/>
          <a:p>
            <a:pPr marL="173735" indent="-173735" defTabSz="868680">
              <a:spcBef>
                <a:spcPts val="1100"/>
              </a:spcBef>
              <a:defRPr sz="2660"/>
            </a:pPr>
            <a:r>
              <a:t> </a:t>
            </a:r>
            <a:r>
              <a:rPr sz="2280"/>
              <a:t>Preseason maintenance- CLEAN THE GUTTERS! This prevents ice build up, which can tear the gutters off the building.</a:t>
            </a:r>
            <a:endParaRPr sz="2280"/>
          </a:p>
          <a:p>
            <a:pPr marL="173735" indent="-173735" defTabSz="868680">
              <a:spcBef>
                <a:spcPts val="1100"/>
              </a:spcBef>
              <a:defRPr sz="2280"/>
            </a:pPr>
            <a:r>
              <a:t>Be aware of icicles build up on the eaves. Melting roof snow and ice will gradually form icicles overnight. Just closing a door may dislodge icicles!</a:t>
            </a:r>
          </a:p>
          <a:p>
            <a:pPr marL="173735" indent="-173735" defTabSz="868680">
              <a:spcBef>
                <a:spcPts val="1100"/>
              </a:spcBef>
              <a:defRPr sz="2280"/>
            </a:pPr>
            <a:r>
              <a:t>Ideally all personnel entrances will be PROTECTED with some type of canopy, roof or other sheltered area. Ice falling from eaves can cause serious injury, be aware of it.</a:t>
            </a:r>
          </a:p>
          <a:p>
            <a:pPr marL="173735" indent="-173735" defTabSz="868680">
              <a:spcBef>
                <a:spcPts val="1100"/>
              </a:spcBef>
              <a:defRPr sz="2280"/>
            </a:pPr>
            <a:r>
              <a:t>Plan for keeping walk ways clear. Look for low spots on pavement where poor drainage will create icy spots. Apply sand or warning. Keep a bucket of salt/sand mix handy. </a:t>
            </a:r>
          </a:p>
          <a:p>
            <a:pPr marL="173735" indent="-173735" defTabSz="868680">
              <a:spcBef>
                <a:spcPts val="1100"/>
              </a:spcBef>
              <a:defRPr sz="2280"/>
            </a:pPr>
            <a:r>
              <a:t>Use a cart or wheelbarrow to move materials – carrying a heavy bag of salt on icy surfaces is asking for slip &amp; fall trouble.</a:t>
            </a:r>
          </a:p>
          <a:p>
            <a:pPr marL="173735" indent="-173735" defTabSz="868680">
              <a:spcBef>
                <a:spcPts val="1100"/>
              </a:spcBef>
              <a:defRPr sz="2280"/>
            </a:pPr>
            <a:r>
              <a:t>Report icy conditions to facility management – to help avoid accidents.</a:t>
            </a:r>
          </a:p>
        </p:txBody>
      </p:sp>
      <p:pic>
        <p:nvPicPr>
          <p:cNvPr id="111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47112" y="0"/>
            <a:ext cx="2144889" cy="214488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itle 1"/>
          <p:cNvSpPr txBox="1"/>
          <p:nvPr>
            <p:ph type="title"/>
          </p:nvPr>
        </p:nvSpPr>
        <p:spPr>
          <a:xfrm>
            <a:off x="1215444" y="538176"/>
            <a:ext cx="11116538" cy="850358"/>
          </a:xfrm>
          <a:prstGeom prst="rect">
            <a:avLst/>
          </a:prstGeom>
        </p:spPr>
        <p:txBody>
          <a:bodyPr/>
          <a:lstStyle/>
          <a:p>
            <a:pPr/>
            <a:r>
              <a:t>Cold Weather Ergonomics</a:t>
            </a:r>
          </a:p>
        </p:txBody>
      </p:sp>
      <p:sp>
        <p:nvSpPr>
          <p:cNvPr id="114" name="Content Placeholder 2"/>
          <p:cNvSpPr txBox="1"/>
          <p:nvPr>
            <p:ph type="body" idx="1"/>
          </p:nvPr>
        </p:nvSpPr>
        <p:spPr>
          <a:xfrm>
            <a:off x="211666" y="2011678"/>
            <a:ext cx="11717867" cy="4558455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 typeface="Wingdings"/>
              <a:buNone/>
              <a:defRPr sz="1800"/>
            </a:pPr>
            <a:r>
              <a:t>Warm air trapped between layers of clothing helps insulate. Waffle pattern or wool fabric is good. </a:t>
            </a:r>
          </a:p>
          <a:p>
            <a:pPr>
              <a:defRPr sz="1800"/>
            </a:pPr>
            <a:r>
              <a:t>Glove material is important. Insulation is important because extremities will lose heat faster. Bulky gloves decrease dexterity so you may need several pair to select from.</a:t>
            </a:r>
          </a:p>
          <a:p>
            <a:pPr>
              <a:defRPr sz="1800"/>
            </a:pPr>
            <a:r>
              <a:t>Keep spare gloves warm when possible for a change out if needed. </a:t>
            </a:r>
            <a:r>
              <a:rPr u="sng"/>
              <a:t>Cover exposed skin </a:t>
            </a:r>
            <a:r>
              <a:t>as much as possible – use lotion </a:t>
            </a:r>
          </a:p>
          <a:p>
            <a:pPr>
              <a:defRPr sz="1800"/>
            </a:pPr>
            <a:r>
              <a:t>Shoe inserts, liners, double layer of socks.</a:t>
            </a:r>
          </a:p>
          <a:p>
            <a:pPr>
              <a:defRPr sz="1800"/>
            </a:pPr>
            <a:r>
              <a:t>Exterior clothing should be wind resistant &amp; insulated. Allow extra size-up for range of motion and mobility; avoid tight fitting garments.</a:t>
            </a:r>
          </a:p>
          <a:p>
            <a:pPr>
              <a:defRPr sz="1800"/>
            </a:pPr>
            <a:r>
              <a:t>In the vehicle- usually a bulky coat is not needed since cabs will warm quickly. Use driving type grip gloves.</a:t>
            </a:r>
          </a:p>
          <a:p>
            <a:pPr>
              <a:defRPr sz="1800"/>
            </a:pPr>
            <a:r>
              <a:t>Avoid wearing a bulky hat when driving. It can impair drivers vision. </a:t>
            </a:r>
          </a:p>
          <a:p>
            <a:pPr>
              <a:defRPr sz="1800"/>
            </a:pPr>
            <a:r>
              <a:t>Use hand crème, lip cover, other skin protectant. Cold air is usually very dry.</a:t>
            </a:r>
          </a:p>
          <a:p>
            <a:pPr>
              <a:defRPr sz="1800"/>
            </a:pPr>
            <a:r>
              <a:t>Extreme exposures: use dust mask or ‘muffler’ to avoid breathing in directly cold air..</a:t>
            </a:r>
          </a:p>
          <a:p>
            <a:pPr>
              <a:defRPr sz="1800"/>
            </a:pPr>
            <a:r>
              <a:t>Wear eye protection or goggles to protect and minimize heat loss around the eye. </a:t>
            </a:r>
          </a:p>
        </p:txBody>
      </p:sp>
      <p:grpSp>
        <p:nvGrpSpPr>
          <p:cNvPr id="117" name="Title 1"/>
          <p:cNvGrpSpPr/>
          <p:nvPr/>
        </p:nvGrpSpPr>
        <p:grpSpPr>
          <a:xfrm>
            <a:off x="281870" y="492477"/>
            <a:ext cx="10515601" cy="1017411"/>
            <a:chOff x="0" y="0"/>
            <a:chExt cx="10515600" cy="1017409"/>
          </a:xfrm>
        </p:grpSpPr>
        <p:sp>
          <p:nvSpPr>
            <p:cNvPr id="115" name="Rectangle"/>
            <p:cNvSpPr/>
            <p:nvPr/>
          </p:nvSpPr>
          <p:spPr>
            <a:xfrm>
              <a:off x="0" y="0"/>
              <a:ext cx="10515600" cy="1017410"/>
            </a:xfrm>
            <a:prstGeom prst="rect">
              <a:avLst/>
            </a:prstGeom>
            <a:solidFill>
              <a:schemeClr val="accent1"/>
            </a:solidFill>
            <a:ln w="9525" cap="flat">
              <a:solidFill>
                <a:srgbClr val="FFF4D2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76500"/>
                </a:lnSpc>
                <a:defRPr cap="all" sz="4000">
                  <a:solidFill>
                    <a:srgbClr val="099BDD"/>
                  </a:solidFill>
                </a:defRPr>
              </a:pPr>
            </a:p>
          </p:txBody>
        </p:sp>
        <p:sp>
          <p:nvSpPr>
            <p:cNvPr id="116" name="Dress for Success…"/>
            <p:cNvSpPr txBox="1"/>
            <p:nvPr/>
          </p:nvSpPr>
          <p:spPr>
            <a:xfrm>
              <a:off x="50482" y="4762"/>
              <a:ext cx="10414636" cy="10078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rmAutofit fontScale="100000" lnSpcReduction="0"/>
            </a:bodyPr>
            <a:lstStyle/>
            <a:p>
              <a:pPr defTabSz="886968">
                <a:lnSpc>
                  <a:spcPct val="76500"/>
                </a:lnSpc>
                <a:defRPr cap="all" sz="3589">
                  <a:solidFill>
                    <a:srgbClr val="099BDD"/>
                  </a:solidFill>
                </a:defRPr>
              </a:pPr>
              <a:r>
                <a:t>                        Dress for Success </a:t>
              </a:r>
            </a:p>
            <a:p>
              <a:pPr defTabSz="886968">
                <a:lnSpc>
                  <a:spcPct val="76500"/>
                </a:lnSpc>
                <a:defRPr cap="all" sz="3589">
                  <a:solidFill>
                    <a:srgbClr val="099BDD"/>
                  </a:solidFill>
                </a:defRPr>
              </a:pPr>
              <a:r>
                <a:t>                     (Warmth &amp; Comfort) </a:t>
              </a:r>
            </a:p>
          </p:txBody>
        </p:sp>
      </p:grpSp>
      <p:pic>
        <p:nvPicPr>
          <p:cNvPr id="118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479881" y="112889"/>
            <a:ext cx="2530087" cy="189512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ontent Placeholder 2"/>
          <p:cNvSpPr txBox="1"/>
          <p:nvPr>
            <p:ph type="body" idx="1"/>
          </p:nvPr>
        </p:nvSpPr>
        <p:spPr>
          <a:xfrm>
            <a:off x="497362" y="2166901"/>
            <a:ext cx="9784082" cy="4206242"/>
          </a:xfrm>
          <a:prstGeom prst="rect">
            <a:avLst/>
          </a:prstGeom>
        </p:spPr>
        <p:txBody>
          <a:bodyPr/>
          <a:lstStyle/>
          <a:p>
            <a:pPr>
              <a:defRPr sz="2400"/>
            </a:pPr>
            <a:r>
              <a:t>Do some warm-up ‘limbering up’ exercises before physical activity</a:t>
            </a:r>
          </a:p>
          <a:p>
            <a:pPr>
              <a:defRPr sz="2400"/>
            </a:pPr>
            <a:r>
              <a:t>Even tossing a trash bag into a dumpster can cause a shoulder strain</a:t>
            </a:r>
          </a:p>
          <a:p>
            <a:pPr>
              <a:defRPr sz="2400"/>
            </a:pPr>
            <a:r>
              <a:t>Use correct posture; heavier weight, get assistance; reduce size of load</a:t>
            </a:r>
          </a:p>
          <a:p>
            <a:pPr>
              <a:defRPr sz="2400"/>
            </a:pPr>
            <a:r>
              <a:t>All those clothes you are wearing can cause constriction and limit range of motion, such as when climbing steps or a ladder. </a:t>
            </a:r>
          </a:p>
          <a:p>
            <a:pPr>
              <a:defRPr sz="2400"/>
            </a:pPr>
            <a:r>
              <a:t>Stretch arms, legs, upper body rotations, neck rotations, etc.</a:t>
            </a:r>
          </a:p>
          <a:p>
            <a:pPr>
              <a:defRPr sz="2400"/>
            </a:pPr>
            <a:r>
              <a:t>Select the best glove for your task. Short term exposure to cold does not usually require heavy insulation; high grip type gloves are preferred </a:t>
            </a:r>
          </a:p>
        </p:txBody>
      </p:sp>
      <p:sp>
        <p:nvSpPr>
          <p:cNvPr id="121" name="Title 1"/>
          <p:cNvSpPr txBox="1"/>
          <p:nvPr>
            <p:ph type="title"/>
          </p:nvPr>
        </p:nvSpPr>
        <p:spPr>
          <a:xfrm>
            <a:off x="412696" y="241842"/>
            <a:ext cx="9784082" cy="1508762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pPr/>
            <a:r>
              <a:t>Ergonomics of Cold Weather</a:t>
            </a:r>
          </a:p>
        </p:txBody>
      </p:sp>
      <p:pic>
        <p:nvPicPr>
          <p:cNvPr id="122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200443" y="101600"/>
            <a:ext cx="2854680" cy="191701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itle 1"/>
          <p:cNvSpPr txBox="1"/>
          <p:nvPr>
            <p:ph type="title"/>
          </p:nvPr>
        </p:nvSpPr>
        <p:spPr>
          <a:xfrm>
            <a:off x="1202918" y="284175"/>
            <a:ext cx="9784082" cy="1508762"/>
          </a:xfrm>
          <a:prstGeom prst="rect">
            <a:avLst/>
          </a:prstGeom>
        </p:spPr>
        <p:txBody>
          <a:bodyPr/>
          <a:lstStyle/>
          <a:p>
            <a:pPr>
              <a:defRPr sz="4800"/>
            </a:pPr>
            <a:r>
              <a:t>Defensive Driving</a:t>
            </a:r>
            <a:br/>
            <a:r>
              <a:rPr i="1" sz="4000" u="sng"/>
              <a:t>Don’t Leave Home Without it!! </a:t>
            </a:r>
          </a:p>
        </p:txBody>
      </p:sp>
      <p:sp>
        <p:nvSpPr>
          <p:cNvPr id="125" name="Content Placeholder 2"/>
          <p:cNvSpPr txBox="1"/>
          <p:nvPr>
            <p:ph type="body" idx="1"/>
          </p:nvPr>
        </p:nvSpPr>
        <p:spPr>
          <a:xfrm>
            <a:off x="1203959" y="2011679"/>
            <a:ext cx="9784082" cy="420624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72000"/>
              </a:lnSpc>
              <a:defRPr sz="2000"/>
            </a:pPr>
            <a:r>
              <a:t>Leave minimum of 4 second following distance to vehicle ahead of you.</a:t>
            </a:r>
          </a:p>
          <a:p>
            <a:pPr>
              <a:lnSpc>
                <a:spcPct val="72000"/>
              </a:lnSpc>
              <a:defRPr sz="2000"/>
            </a:pPr>
            <a:r>
              <a:t> Be alert for Ice on roadway – bridge decks, certain other pavement configurations; slow down; do not try to rush.</a:t>
            </a:r>
          </a:p>
          <a:p>
            <a:pPr>
              <a:lnSpc>
                <a:spcPct val="72000"/>
              </a:lnSpc>
              <a:defRPr sz="2000"/>
            </a:pPr>
            <a:r>
              <a:t>Do not be pressured by other drivers.</a:t>
            </a:r>
          </a:p>
          <a:p>
            <a:pPr>
              <a:lnSpc>
                <a:spcPct val="72000"/>
              </a:lnSpc>
              <a:defRPr sz="2000"/>
            </a:pPr>
            <a:r>
              <a:t>Avoid non-essential driving in snow &amp; ice.</a:t>
            </a:r>
          </a:p>
          <a:p>
            <a:pPr>
              <a:lnSpc>
                <a:spcPct val="72000"/>
              </a:lnSpc>
              <a:defRPr sz="2000"/>
            </a:pPr>
            <a:r>
              <a:t>Carry extra weight amidships in winter for stability.</a:t>
            </a:r>
          </a:p>
          <a:p>
            <a:pPr>
              <a:lnSpc>
                <a:spcPct val="72000"/>
              </a:lnSpc>
              <a:defRPr sz="2000"/>
            </a:pPr>
            <a:r>
              <a:t>Check your tires – pressure and tread.</a:t>
            </a:r>
          </a:p>
          <a:p>
            <a:pPr>
              <a:lnSpc>
                <a:spcPct val="72000"/>
              </a:lnSpc>
              <a:defRPr sz="2000"/>
            </a:pPr>
            <a:r>
              <a:t>If stuck in deep snow – keep exhaust pipe clear.</a:t>
            </a:r>
          </a:p>
          <a:p>
            <a:pPr>
              <a:lnSpc>
                <a:spcPct val="72000"/>
              </a:lnSpc>
              <a:defRPr sz="2000"/>
            </a:pPr>
            <a:r>
              <a:t>Keep an emergency kit in the vehicle for winter – check AAA web site.</a:t>
            </a:r>
          </a:p>
          <a:p>
            <a:pPr>
              <a:lnSpc>
                <a:spcPct val="72000"/>
              </a:lnSpc>
              <a:defRPr sz="2000"/>
            </a:pPr>
            <a:r>
              <a:t>Newer roads are generally safer than older roads – better drainage, pavement, guardrails; alignment, line of sight, etc.</a:t>
            </a:r>
          </a:p>
        </p:txBody>
      </p:sp>
      <p:pic>
        <p:nvPicPr>
          <p:cNvPr id="126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366000" y="2777243"/>
            <a:ext cx="3618778" cy="200616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2C2C2C"/>
      </a:dk1>
      <a:lt1>
        <a:srgbClr val="099BDD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