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 b="def" i="def"/>
      <a:tcStyle>
        <a:tcBdr/>
        <a:fill>
          <a:solidFill>
            <a:srgbClr val="FFF4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5"/>
          </a:solidFill>
        </a:fill>
      </a:tcStyle>
    </a:wholeTbl>
    <a:band2H>
      <a:tcTxStyle b="def" i="def"/>
      <a:tcStyle>
        <a:tcBdr/>
        <a:fill>
          <a:solidFill>
            <a:srgbClr val="E6F6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2CA"/>
          </a:solidFill>
        </a:fill>
      </a:tcStyle>
    </a:wholeTbl>
    <a:band2H>
      <a:tcTxStyle b="def" i="def"/>
      <a:tcStyle>
        <a:tcBdr/>
        <a:fill>
          <a:solidFill>
            <a:srgbClr val="FD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C2C2C"/>
        </a:fontRef>
        <a:srgbClr val="2C2C2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C2C2C"/>
              </a:solidFill>
              <a:prstDash val="solid"/>
              <a:round/>
            </a:ln>
          </a:top>
          <a:bottom>
            <a:ln w="25400" cap="flat">
              <a:solidFill>
                <a:srgbClr val="2C2C2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C2C2C"/>
              </a:solidFill>
              <a:prstDash val="solid"/>
              <a:round/>
            </a:ln>
          </a:top>
          <a:bottom>
            <a:ln w="25400" cap="flat">
              <a:solidFill>
                <a:srgbClr val="2C2C2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-6843" y="2059011"/>
            <a:ext cx="12195668" cy="182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365758" y="2166364"/>
            <a:ext cx="11471566" cy="1739348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pc="150" sz="6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524000" y="3996249"/>
            <a:ext cx="9144000" cy="130925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000"/>
            </a:lvl1pPr>
            <a:lvl2pPr marL="0" indent="457200" algn="ctr">
              <a:buClrTx/>
              <a:buSzTx/>
              <a:buNone/>
              <a:defRPr sz="2000"/>
            </a:lvl2pPr>
            <a:lvl3pPr marL="0" indent="914400" algn="ctr">
              <a:buClrTx/>
              <a:buSzTx/>
              <a:buNone/>
              <a:defRPr sz="2000"/>
            </a:lvl3pPr>
            <a:lvl4pPr marL="0" indent="1371600" algn="ctr">
              <a:buClrTx/>
              <a:buSzTx/>
              <a:buNone/>
              <a:defRPr sz="2000"/>
            </a:lvl4pPr>
            <a:lvl5pPr marL="0" indent="1828800" algn="ctr"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/>
          <p:nvPr/>
        </p:nvSpPr>
        <p:spPr>
          <a:xfrm>
            <a:off x="-6843" y="2059011"/>
            <a:ext cx="12195668" cy="1828801"/>
          </a:xfrm>
          <a:prstGeom prst="rect">
            <a:avLst/>
          </a:prstGeom>
          <a:solidFill>
            <a:srgbClr val="099BDD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833191" y="2208878"/>
            <a:ext cx="10515601" cy="16764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pc="150" sz="6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833191" y="4010333"/>
            <a:ext cx="10515601" cy="117464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000">
                <a:solidFill>
                  <a:srgbClr val="099BDD"/>
                </a:solidFill>
              </a:defRPr>
            </a:lvl1pPr>
            <a:lvl2pPr marL="0" indent="4572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2pPr>
            <a:lvl3pPr marL="0" indent="9144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3pPr>
            <a:lvl4pPr marL="0" indent="13716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4pPr>
            <a:lvl5pPr marL="0" indent="18288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9B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1205343" y="2011679"/>
            <a:ext cx="4754881" cy="420624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1207008" y="1913470"/>
            <a:ext cx="4754880" cy="74309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100"/>
            </a:lvl1pPr>
            <a:lvl2pPr marL="0" indent="457200">
              <a:buClrTx/>
              <a:buSzTx/>
              <a:buNone/>
              <a:defRPr sz="2100"/>
            </a:lvl2pPr>
            <a:lvl3pPr marL="0" indent="914400">
              <a:buClrTx/>
              <a:buSzTx/>
              <a:buNone/>
              <a:defRPr sz="2100"/>
            </a:lvl3pPr>
            <a:lvl4pPr marL="0" indent="1371600">
              <a:buClrTx/>
              <a:buSzTx/>
              <a:buNone/>
              <a:defRPr sz="2100"/>
            </a:lvl4pPr>
            <a:lvl5pPr marL="0" indent="1828800">
              <a:buClrTx/>
              <a:buSz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231230" y="1913470"/>
            <a:ext cx="4754881" cy="743095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21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207008" y="2120053"/>
            <a:ext cx="6126480" cy="41148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37605" indent="-209005">
              <a:defRPr sz="3200"/>
            </a:lvl2pPr>
            <a:lvl3pPr marL="701040" indent="-243840">
              <a:defRPr sz="3200"/>
            </a:lvl3pPr>
            <a:lvl4pPr marL="978408" indent="-292608">
              <a:defRPr sz="3200"/>
            </a:lvl4pPr>
            <a:lvl5pPr marL="1207008" indent="-292608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7789023" y="2147485"/>
            <a:ext cx="3200401" cy="343232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buClrTx/>
              <a:buSzTx/>
              <a:buNone/>
              <a:defRPr sz="18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half" idx="21"/>
          </p:nvPr>
        </p:nvSpPr>
        <p:spPr>
          <a:xfrm>
            <a:off x="1280160" y="2211494"/>
            <a:ext cx="6126480" cy="39319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7790688" y="2150621"/>
            <a:ext cx="3200401" cy="3429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ClrTx/>
              <a:buSzTx/>
              <a:buNone/>
              <a:defRPr sz="1800"/>
            </a:lvl1pPr>
            <a:lvl2pPr marL="0" indent="457200">
              <a:lnSpc>
                <a:spcPct val="95000"/>
              </a:lnSpc>
              <a:buClrTx/>
              <a:buSzTx/>
              <a:buNone/>
              <a:defRPr sz="1800"/>
            </a:lvl2pPr>
            <a:lvl3pPr marL="0" indent="914400">
              <a:lnSpc>
                <a:spcPct val="95000"/>
              </a:lnSpc>
              <a:buClrTx/>
              <a:buSzTx/>
              <a:buNone/>
              <a:defRPr sz="1800"/>
            </a:lvl3pPr>
            <a:lvl4pPr marL="0" indent="1371600">
              <a:lnSpc>
                <a:spcPct val="95000"/>
              </a:lnSpc>
              <a:buClrTx/>
              <a:buSzTx/>
              <a:buNone/>
              <a:defRPr sz="1800"/>
            </a:lvl4pPr>
            <a:lvl5pPr marL="0" indent="1828800">
              <a:lnSpc>
                <a:spcPct val="95000"/>
              </a:lnSpc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99B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82" y="176109"/>
            <a:ext cx="12188954" cy="16459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02919" y="284175"/>
            <a:ext cx="9784081" cy="150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202919" y="2011679"/>
            <a:ext cx="9784081" cy="4206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658926" y="6470796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9pPr>
    </p:titleStyle>
    <p:bodyStyle>
      <a:lvl1pPr marL="182879" marR="0" indent="-18287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1pPr>
      <a:lvl2pPr marL="429768" marR="0" indent="-20116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2pPr>
      <a:lvl3pPr marL="680720" marR="0" indent="-22352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3pPr>
      <a:lvl4pPr marL="937260" marR="0" indent="-25146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4pPr>
      <a:lvl5pPr marL="1165860" marR="0" indent="-25146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5pPr>
      <a:lvl6pPr marL="13703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6pPr>
      <a:lvl7pPr marL="15575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7pPr>
      <a:lvl8pPr marL="17147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8pPr>
      <a:lvl9pPr marL="1891925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ubtitle 2"/>
          <p:cNvSpPr txBox="1"/>
          <p:nvPr>
            <p:ph type="subTitle" sz="half" idx="1"/>
          </p:nvPr>
        </p:nvSpPr>
        <p:spPr>
          <a:xfrm>
            <a:off x="1388532" y="4140198"/>
            <a:ext cx="9144001" cy="2591496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lnSpc>
                <a:spcPct val="72000"/>
              </a:lnSpc>
              <a:buClr>
                <a:srgbClr val="FFFFFF"/>
              </a:buClr>
              <a:buSzPct val="100000"/>
              <a:buFont typeface="Arial"/>
              <a:buChar char="•"/>
              <a:defRPr sz="2500" u="sng"/>
            </a:pPr>
            <a:r>
              <a:t>March Madness </a:t>
            </a:r>
            <a:r>
              <a:rPr u="none"/>
              <a:t>– Get Ready For It</a:t>
            </a:r>
            <a:endParaRPr sz="1400"/>
          </a:p>
          <a:p>
            <a:pPr marL="342900" indent="-342900" algn="l">
              <a:lnSpc>
                <a:spcPct val="72000"/>
              </a:lnSpc>
              <a:buClr>
                <a:srgbClr val="FFFFFF"/>
              </a:buClr>
              <a:buSzPct val="100000"/>
              <a:buFont typeface="Arial"/>
              <a:buChar char="•"/>
              <a:defRPr sz="2500" u="sng"/>
            </a:pPr>
            <a:r>
              <a:t>Defensive Driving </a:t>
            </a:r>
            <a:r>
              <a:rPr u="none"/>
              <a:t>During March Madness</a:t>
            </a:r>
            <a:endParaRPr sz="3600"/>
          </a:p>
          <a:p>
            <a:pPr marL="342900" indent="-342900" algn="l">
              <a:lnSpc>
                <a:spcPct val="72000"/>
              </a:lnSpc>
              <a:buClr>
                <a:srgbClr val="FFFFFF"/>
              </a:buClr>
              <a:buSzPct val="100000"/>
              <a:buFont typeface="Arial"/>
              <a:buChar char="•"/>
              <a:defRPr sz="2500"/>
            </a:pPr>
            <a:r>
              <a:t>Safety Committee Ideas</a:t>
            </a:r>
            <a:endParaRPr sz="3600"/>
          </a:p>
          <a:p>
            <a:pPr marL="342900" indent="-342900" algn="l">
              <a:lnSpc>
                <a:spcPct val="72000"/>
              </a:lnSpc>
              <a:buClr>
                <a:srgbClr val="FFFFFF"/>
              </a:buClr>
              <a:buSzPct val="100000"/>
              <a:buFont typeface="Arial"/>
              <a:buChar char="•"/>
              <a:defRPr sz="2500"/>
            </a:pPr>
            <a:r>
              <a:t>Hydration</a:t>
            </a:r>
            <a:endParaRPr sz="1400"/>
          </a:p>
          <a:p>
            <a:pPr marL="342900" indent="-342900" algn="l">
              <a:lnSpc>
                <a:spcPct val="72000"/>
              </a:lnSpc>
              <a:buClr>
                <a:srgbClr val="FFFFFF"/>
              </a:buClr>
              <a:buSzPct val="100000"/>
              <a:buFont typeface="Arial"/>
              <a:buChar char="•"/>
              <a:defRPr sz="2500"/>
            </a:pPr>
            <a:r>
              <a:t>Behavior and Accident Causation</a:t>
            </a:r>
            <a:endParaRPr sz="3600"/>
          </a:p>
          <a:p>
            <a:pPr marL="342900" indent="-342900" algn="l">
              <a:lnSpc>
                <a:spcPct val="72000"/>
              </a:lnSpc>
              <a:buClr>
                <a:srgbClr val="FFFFFF"/>
              </a:buClr>
              <a:buSzPct val="100000"/>
              <a:buFont typeface="Arial"/>
              <a:buChar char="•"/>
              <a:defRPr sz="2500"/>
            </a:pPr>
            <a:r>
              <a:t>General Ergonomic Reminders</a:t>
            </a:r>
          </a:p>
        </p:txBody>
      </p:sp>
      <p:pic>
        <p:nvPicPr>
          <p:cNvPr id="9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9180" y="27310"/>
            <a:ext cx="5400073" cy="197145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5"/>
          <p:cNvSpPr txBox="1"/>
          <p:nvPr/>
        </p:nvSpPr>
        <p:spPr>
          <a:xfrm>
            <a:off x="1998624" y="2471472"/>
            <a:ext cx="7938688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400">
                <a:ln w="12700" cap="flat">
                  <a:solidFill>
                    <a:srgbClr val="F2F2F2"/>
                  </a:solidFill>
                  <a:prstDash val="solid"/>
                  <a:round/>
                </a:ln>
                <a:solidFill>
                  <a:srgbClr val="4FB2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March Safety Info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/>
          <p:nvPr>
            <p:ph type="title"/>
          </p:nvPr>
        </p:nvSpPr>
        <p:spPr>
          <a:xfrm>
            <a:off x="263117" y="301108"/>
            <a:ext cx="11358717" cy="1508762"/>
          </a:xfrm>
          <a:prstGeom prst="rect">
            <a:avLst/>
          </a:prstGeom>
        </p:spPr>
        <p:txBody>
          <a:bodyPr/>
          <a:lstStyle/>
          <a:p>
            <a:pPr algn="ctr"/>
            <a:r>
              <a:t>“March Madness”</a:t>
            </a:r>
            <a:r>
              <a:t>? </a:t>
            </a:r>
            <a:r>
              <a:rPr u="sng">
                <a:solidFill>
                  <a:srgbClr val="FF0000"/>
                </a:solidFill>
              </a:rPr>
              <a:t>Not on our watch! </a:t>
            </a:r>
          </a:p>
        </p:txBody>
      </p:sp>
      <p:sp>
        <p:nvSpPr>
          <p:cNvPr id="102" name="Content Placeholder 2"/>
          <p:cNvSpPr txBox="1"/>
          <p:nvPr>
            <p:ph type="body" idx="1"/>
          </p:nvPr>
        </p:nvSpPr>
        <p:spPr>
          <a:xfrm>
            <a:off x="263118" y="2308012"/>
            <a:ext cx="11015134" cy="420624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This phenomenon did not earn it’s name out of idleness – it’s a real problem. And it’s not about basketball. </a:t>
            </a:r>
          </a:p>
          <a:p>
            <a:pPr>
              <a:defRPr sz="2400"/>
            </a:pPr>
            <a:r>
              <a:t>March is famous for weird stuff happening. Keep a close eye on it. </a:t>
            </a:r>
          </a:p>
          <a:p>
            <a:pPr>
              <a:defRPr sz="2400"/>
            </a:pPr>
            <a:r>
              <a:t>Daylight hours becoming longer – more to do- schedules bulk up – </a:t>
            </a:r>
          </a:p>
          <a:p>
            <a:pPr lvl="1" marL="0" indent="228600">
              <a:spcBef>
                <a:spcPts val="400"/>
              </a:spcBef>
              <a:buSzTx/>
              <a:buFont typeface="Wingdings"/>
              <a:buNone/>
              <a:defRPr sz="2400"/>
            </a:pPr>
            <a:r>
              <a:t>activity – drama, etc.</a:t>
            </a:r>
            <a:endParaRPr sz="2000"/>
          </a:p>
          <a:p>
            <a:pPr>
              <a:defRPr sz="2400" u="sng"/>
            </a:pPr>
            <a:r>
              <a:t>DO NOT BE DISTRACTED! </a:t>
            </a:r>
            <a:r>
              <a:rPr u="none"/>
              <a:t>There are already enough distractions to go around.</a:t>
            </a:r>
            <a:endParaRPr u="none"/>
          </a:p>
          <a:p>
            <a:pPr>
              <a:defRPr sz="2400"/>
            </a:pPr>
            <a:r>
              <a:t>In light of the unusually warm winter, we should be prepared for freaky Spring weather.</a:t>
            </a:r>
          </a:p>
          <a:p>
            <a:pPr>
              <a:defRPr sz="2400"/>
            </a:pPr>
            <a:r>
              <a:t>STAY FOCUSED! March is a long month. </a:t>
            </a:r>
          </a:p>
        </p:txBody>
      </p:sp>
      <p:pic>
        <p:nvPicPr>
          <p:cNvPr id="10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09341" y="3202229"/>
            <a:ext cx="2174975" cy="1380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/>
          <p:nvPr>
            <p:ph type="title"/>
          </p:nvPr>
        </p:nvSpPr>
        <p:spPr>
          <a:xfrm>
            <a:off x="1202918" y="284175"/>
            <a:ext cx="9784082" cy="1508762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Defensive Driving </a:t>
            </a:r>
            <a:r>
              <a:rPr u="none">
                <a:solidFill>
                  <a:srgbClr val="FF0000"/>
                </a:solidFill>
              </a:rPr>
              <a:t>  </a:t>
            </a:r>
            <a:br>
              <a:rPr u="none">
                <a:solidFill>
                  <a:srgbClr val="FF0000"/>
                </a:solidFill>
              </a:rPr>
            </a:br>
            <a:r>
              <a:rPr u="none">
                <a:solidFill>
                  <a:srgbClr val="FF0000"/>
                </a:solidFill>
              </a:rPr>
              <a:t>During march madness</a:t>
            </a:r>
          </a:p>
        </p:txBody>
      </p:sp>
      <p:sp>
        <p:nvSpPr>
          <p:cNvPr id="106" name="Content Placeholder 2"/>
          <p:cNvSpPr txBox="1"/>
          <p:nvPr>
            <p:ph type="body" idx="1"/>
          </p:nvPr>
        </p:nvSpPr>
        <p:spPr>
          <a:xfrm>
            <a:off x="1202918" y="2011679"/>
            <a:ext cx="9784082" cy="4206241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Distractions are real. Texting while driving is real. </a:t>
            </a:r>
          </a:p>
          <a:p>
            <a:pPr>
              <a:defRPr sz="2000"/>
            </a:pPr>
            <a:r>
              <a:t>DUI; inexperience; fatigue; drug use; NIGHT driving &amp; work zones; other impairments; ‘crazy’ drivers come out of the woodwork in MARCH! </a:t>
            </a:r>
          </a:p>
          <a:p>
            <a:pPr>
              <a:defRPr sz="2000"/>
            </a:pPr>
            <a:r>
              <a:t>Our preaching today is aimed at </a:t>
            </a:r>
            <a:r>
              <a:rPr u="sng"/>
              <a:t>Defense &amp; PREVENTION</a:t>
            </a:r>
            <a:endParaRPr u="sng"/>
          </a:p>
          <a:p>
            <a:pPr>
              <a:defRPr sz="2000"/>
            </a:pPr>
            <a:r>
              <a:t>In most areas traffic crashes going UP; fatalities going UP; work zones, UP</a:t>
            </a:r>
          </a:p>
          <a:p>
            <a:pPr>
              <a:defRPr sz="2000"/>
            </a:pPr>
            <a:r>
              <a:t>Think. Plan. Ask yourself ahead of time: What could go wrong?</a:t>
            </a:r>
          </a:p>
          <a:p>
            <a:pPr>
              <a:defRPr sz="2000"/>
            </a:pPr>
            <a:r>
              <a:t> Avoid the exposure;  minimize your exposure.</a:t>
            </a:r>
          </a:p>
          <a:p>
            <a:pPr>
              <a:defRPr sz="2000"/>
            </a:pPr>
            <a:r>
              <a:t>Park – walk – stand in PROTECTED AREAS when possible</a:t>
            </a:r>
          </a:p>
        </p:txBody>
      </p:sp>
      <p:pic>
        <p:nvPicPr>
          <p:cNvPr id="10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59189" y="414027"/>
            <a:ext cx="1826684" cy="1978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/>
          <p:nvPr>
            <p:ph type="title"/>
          </p:nvPr>
        </p:nvSpPr>
        <p:spPr>
          <a:xfrm>
            <a:off x="355074" y="461974"/>
            <a:ext cx="11046791" cy="1087426"/>
          </a:xfrm>
          <a:prstGeom prst="rect">
            <a:avLst/>
          </a:prstGeom>
        </p:spPr>
        <p:txBody>
          <a:bodyPr/>
          <a:lstStyle>
            <a:lvl1pPr>
              <a:defRPr i="1" sz="4800"/>
            </a:lvl1pPr>
          </a:lstStyle>
          <a:p>
            <a:pPr/>
            <a:r>
              <a:t>Safety Committee Ideas</a:t>
            </a:r>
          </a:p>
        </p:txBody>
      </p:sp>
      <p:sp>
        <p:nvSpPr>
          <p:cNvPr id="110" name="Content Placeholder 2"/>
          <p:cNvSpPr txBox="1"/>
          <p:nvPr>
            <p:ph type="body" idx="1"/>
          </p:nvPr>
        </p:nvSpPr>
        <p:spPr>
          <a:xfrm>
            <a:off x="313266" y="2011679"/>
            <a:ext cx="11633201" cy="4206241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Consider adding a reflective band to your hard hats</a:t>
            </a:r>
          </a:p>
          <a:p>
            <a:pPr>
              <a:defRPr sz="2000"/>
            </a:pPr>
            <a:r>
              <a:t>When the heat starts, get protectors for the neck nape </a:t>
            </a:r>
          </a:p>
          <a:p>
            <a:pPr>
              <a:defRPr sz="2000"/>
            </a:pPr>
            <a:r>
              <a:t>Watch out you don’t hydroplane on wet roads – moderate your speed. Even a film of water on the road can cause loss of traction. </a:t>
            </a:r>
          </a:p>
          <a:p>
            <a:pPr>
              <a:defRPr sz="2000"/>
            </a:pPr>
            <a:r>
              <a:t>Check your tread wear pattern and tire inflation. Spring rains may be torrential. Keep weight in the truck bed.</a:t>
            </a:r>
          </a:p>
          <a:p>
            <a:pPr>
              <a:defRPr sz="2000"/>
            </a:pPr>
            <a:r>
              <a:t>Practice “Continuous Improvements” —  name them to keep track and add value! </a:t>
            </a:r>
          </a:p>
          <a:p>
            <a:pPr>
              <a:defRPr sz="2000"/>
            </a:pPr>
            <a:r>
              <a:t>Are your vehicles equipped with tailgate warning tape</a:t>
            </a:r>
          </a:p>
        </p:txBody>
      </p:sp>
      <p:pic>
        <p:nvPicPr>
          <p:cNvPr id="11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23024" r="0" b="22352"/>
          <a:stretch>
            <a:fillRect/>
          </a:stretch>
        </p:blipFill>
        <p:spPr>
          <a:xfrm>
            <a:off x="8166692" y="514629"/>
            <a:ext cx="3724861" cy="1525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>
            <p:ph type="title"/>
          </p:nvPr>
        </p:nvSpPr>
        <p:spPr>
          <a:xfrm>
            <a:off x="287865" y="538176"/>
            <a:ext cx="12044117" cy="850358"/>
          </a:xfrm>
          <a:prstGeom prst="rect">
            <a:avLst/>
          </a:prstGeom>
        </p:spPr>
        <p:txBody>
          <a:bodyPr/>
          <a:lstStyle>
            <a:lvl1pPr algn="ctr">
              <a:defRPr sz="4300"/>
            </a:lvl1pPr>
          </a:lstStyle>
          <a:p>
            <a:pPr/>
            <a:r>
              <a:t>Hydration – Circulatory System Stress</a:t>
            </a:r>
          </a:p>
        </p:txBody>
      </p:sp>
      <p:sp>
        <p:nvSpPr>
          <p:cNvPr id="114" name="Content Placeholder 2"/>
          <p:cNvSpPr txBox="1"/>
          <p:nvPr>
            <p:ph type="body" idx="1"/>
          </p:nvPr>
        </p:nvSpPr>
        <p:spPr>
          <a:xfrm>
            <a:off x="211666" y="2011678"/>
            <a:ext cx="11717867" cy="455845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Blood will start to THIN OUT for </a:t>
            </a:r>
            <a:r>
              <a:rPr u="sng"/>
              <a:t>warmer temperatures</a:t>
            </a:r>
            <a:endParaRPr u="sng"/>
          </a:p>
          <a:p>
            <a:pPr>
              <a:defRPr sz="2400"/>
            </a:pPr>
            <a:r>
              <a:t>Assist this process with proper hydration. Stay out of the soda aisle; avoid ‘Big Gulp’; junk food &amp; drinks</a:t>
            </a:r>
          </a:p>
          <a:p>
            <a:pPr>
              <a:defRPr sz="2400"/>
            </a:pPr>
            <a:r>
              <a:t>WATER is preferred with 50% Gator Ade or Squincher; fruit juice; other natural beverage</a:t>
            </a:r>
          </a:p>
          <a:p>
            <a:pPr>
              <a:defRPr sz="2400"/>
            </a:pPr>
            <a:r>
              <a:t>Salad, fresh fruit, etc. Skip the fried stuff. </a:t>
            </a:r>
          </a:p>
          <a:p>
            <a:pPr>
              <a:defRPr sz="2400"/>
            </a:pPr>
            <a:r>
              <a:t>Best Thing Ever: refillable water bottle!</a:t>
            </a:r>
          </a:p>
        </p:txBody>
      </p:sp>
      <p:pic>
        <p:nvPicPr>
          <p:cNvPr id="11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3900" y="3948996"/>
            <a:ext cx="3191934" cy="2697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/>
          <p:nvPr>
            <p:ph type="title"/>
          </p:nvPr>
        </p:nvSpPr>
        <p:spPr>
          <a:xfrm>
            <a:off x="814166" y="250308"/>
            <a:ext cx="10716067" cy="1508762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Accident causation – </a:t>
            </a:r>
            <a:r>
              <a:rPr u="sng"/>
              <a:t>behavior is key</a:t>
            </a:r>
          </a:p>
        </p:txBody>
      </p:sp>
      <p:sp>
        <p:nvSpPr>
          <p:cNvPr id="118" name="Content Placeholder 2"/>
          <p:cNvSpPr txBox="1"/>
          <p:nvPr>
            <p:ph type="body" idx="1"/>
          </p:nvPr>
        </p:nvSpPr>
        <p:spPr>
          <a:xfrm>
            <a:off x="482600" y="2011680"/>
            <a:ext cx="11379200" cy="4651743"/>
          </a:xfrm>
          <a:prstGeom prst="rect">
            <a:avLst/>
          </a:prstGeom>
        </p:spPr>
        <p:txBody>
          <a:bodyPr/>
          <a:lstStyle/>
          <a:p>
            <a:pPr>
              <a:defRPr sz="2000" u="sng"/>
            </a:pPr>
            <a:r>
              <a:t>Human Behavior </a:t>
            </a:r>
            <a:r>
              <a:rPr u="none"/>
              <a:t>is the key element in accident prevention. It is also highly resistant to change. We’re all geniuses, right? </a:t>
            </a:r>
            <a:endParaRPr u="none"/>
          </a:p>
          <a:p>
            <a:pPr>
              <a:defRPr sz="2000"/>
            </a:pPr>
            <a:r>
              <a:t>Hardware rarely fails. Ladders rarely break. Vehicles do not over-speed by themselves. Phones do not force you to look at them while driving.</a:t>
            </a:r>
          </a:p>
          <a:p>
            <a:pPr>
              <a:defRPr sz="2000"/>
            </a:pPr>
            <a:r>
              <a:t>In other words, prevention is a control issue. YOUR behavior control.</a:t>
            </a:r>
          </a:p>
          <a:p>
            <a:pPr>
              <a:defRPr sz="2000" u="sng"/>
            </a:pPr>
            <a:r>
              <a:t>Personal Risk management </a:t>
            </a:r>
            <a:r>
              <a:rPr u="none"/>
              <a:t>= Do not create an exposure where none needs to exist.</a:t>
            </a:r>
            <a:endParaRPr u="none"/>
          </a:p>
          <a:p>
            <a:pPr>
              <a:defRPr sz="2000"/>
            </a:pPr>
            <a:r>
              <a:t>Do not prolong an exposure for a millisecond longer than it needs to be.</a:t>
            </a:r>
          </a:p>
          <a:p>
            <a:pPr>
              <a:defRPr sz="2000"/>
            </a:pPr>
            <a:r>
              <a:t>Take every reasonable precaution to protect yourself. That is a question that will be asked during any investigation. </a:t>
            </a:r>
          </a:p>
          <a:p>
            <a:pPr>
              <a:defRPr sz="2000"/>
            </a:pPr>
            <a:r>
              <a:t>Our insurance company will ask the same questions when making a decision on disability or survivors’ benefits.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/>
          <p:nvPr>
            <p:ph type="title"/>
          </p:nvPr>
        </p:nvSpPr>
        <p:spPr>
          <a:xfrm>
            <a:off x="1202919" y="284175"/>
            <a:ext cx="10883242" cy="1508762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Ergonomics </a:t>
            </a:r>
            <a:r>
              <a:rPr u="none"/>
              <a:t>– </a:t>
            </a:r>
            <a:r>
              <a:rPr i="1" u="none"/>
              <a:t>It’s what keeps you goin’! </a:t>
            </a:r>
          </a:p>
        </p:txBody>
      </p:sp>
      <p:sp>
        <p:nvSpPr>
          <p:cNvPr id="121" name="Content Placeholder 2"/>
          <p:cNvSpPr txBox="1"/>
          <p:nvPr>
            <p:ph type="body" idx="1"/>
          </p:nvPr>
        </p:nvSpPr>
        <p:spPr>
          <a:xfrm>
            <a:off x="1202918" y="2011679"/>
            <a:ext cx="9784082" cy="439230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</a:pPr>
            <a:r>
              <a:t>3 Basic Elements: Force - Repetition – Posture</a:t>
            </a:r>
            <a:endParaRPr sz="2000"/>
          </a:p>
          <a:p>
            <a:pPr>
              <a:lnSpc>
                <a:spcPct val="72000"/>
              </a:lnSpc>
            </a:pPr>
            <a:r>
              <a:t>Good POSTURE is the most important.</a:t>
            </a:r>
            <a:endParaRPr sz="2000"/>
          </a:p>
          <a:p>
            <a:pPr>
              <a:lnSpc>
                <a:spcPct val="72000"/>
              </a:lnSpc>
            </a:pPr>
            <a:r>
              <a:t>Knees higher than hips when seated, driving.</a:t>
            </a:r>
            <a:endParaRPr sz="2000"/>
          </a:p>
          <a:p>
            <a:pPr>
              <a:lnSpc>
                <a:spcPct val="72000"/>
              </a:lnSpc>
            </a:pPr>
            <a:r>
              <a:t>Avoid slouch; proper footwear; PPE – grip gloves, knee pads, etc. </a:t>
            </a:r>
            <a:endParaRPr sz="2000"/>
          </a:p>
          <a:p>
            <a:pPr>
              <a:lnSpc>
                <a:spcPct val="72000"/>
              </a:lnSpc>
            </a:pPr>
            <a:r>
              <a:t>THINK before handling heavy objects. Poor lifting habits will lead to chronic back problems.</a:t>
            </a:r>
            <a:endParaRPr sz="2000"/>
          </a:p>
          <a:p>
            <a:pPr>
              <a:lnSpc>
                <a:spcPct val="72000"/>
              </a:lnSpc>
            </a:pPr>
            <a:r>
              <a:t>Get help with heavy stuff. Avoid over the shoulder reaching. Raise a heavy load with leverage, not brute force. Use tools, hand truck, etc. </a:t>
            </a:r>
            <a:endParaRPr sz="2000"/>
          </a:p>
          <a:p>
            <a:pPr>
              <a:lnSpc>
                <a:spcPct val="72000"/>
              </a:lnSpc>
              <a:defRPr u="sng"/>
            </a:pPr>
            <a:r>
              <a:t>Examples of good ergo</a:t>
            </a:r>
            <a:r>
              <a:rPr u="none"/>
              <a:t>: use 3-Point Stance when climbing; use walking stick on uneven ground; take shades off when not needed for glare; eat right; stay hydrated; dress right; good boots; sleep right; don’t text and drive…(ok, not really, but it can hurt you in other ways!)</a:t>
            </a:r>
          </a:p>
        </p:txBody>
      </p:sp>
      <p:pic>
        <p:nvPicPr>
          <p:cNvPr id="12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5801" y="1518800"/>
            <a:ext cx="2802348" cy="1591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099BDD"/>
      </a:lt1>
      <a:dk2>
        <a:srgbClr val="A7A7A7"/>
      </a:dk2>
      <a:lt2>
        <a:srgbClr val="535353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00FF"/>
      </a:hlink>
      <a:folHlink>
        <a:srgbClr val="FF00FF"/>
      </a:folHlink>
    </a:clrScheme>
    <a:fontScheme name="Banded">
      <a:majorFont>
        <a:latin typeface="Corbel"/>
        <a:ea typeface="Corbel"/>
        <a:cs typeface="Corbel"/>
      </a:majorFont>
      <a:minorFont>
        <a:latin typeface="Helvetica"/>
        <a:ea typeface="Helvetica"/>
        <a:cs typeface="Helvetica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5875" dir="540000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00FF"/>
      </a:hlink>
      <a:folHlink>
        <a:srgbClr val="FF00FF"/>
      </a:folHlink>
    </a:clrScheme>
    <a:fontScheme name="Banded">
      <a:majorFont>
        <a:latin typeface="Corbel"/>
        <a:ea typeface="Corbel"/>
        <a:cs typeface="Corbel"/>
      </a:majorFont>
      <a:minorFont>
        <a:latin typeface="Helvetica"/>
        <a:ea typeface="Helvetica"/>
        <a:cs typeface="Helvetica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5875" dir="540000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