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2C2C2C"/>
        </a:fontRef>
        <a:srgbClr val="2C2C2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8CA"/>
          </a:solidFill>
        </a:fill>
      </a:tcStyle>
    </a:wholeTbl>
    <a:band2H>
      <a:tcTxStyle b="def" i="def"/>
      <a:tcStyle>
        <a:tcBdr/>
        <a:fill>
          <a:solidFill>
            <a:srgbClr val="FFF4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2C2C2C"/>
        </a:fontRef>
        <a:srgbClr val="2C2C2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5"/>
          </a:solidFill>
        </a:fill>
      </a:tcStyle>
    </a:wholeTbl>
    <a:band2H>
      <a:tcTxStyle b="def" i="def"/>
      <a:tcStyle>
        <a:tcBdr/>
        <a:fill>
          <a:solidFill>
            <a:srgbClr val="E6F6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2C2C2C"/>
        </a:fontRef>
        <a:srgbClr val="2C2C2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D2CA"/>
          </a:solidFill>
        </a:fill>
      </a:tcStyle>
    </a:wholeTbl>
    <a:band2H>
      <a:tcTxStyle b="def" i="def"/>
      <a:tcStyle>
        <a:tcBdr/>
        <a:fill>
          <a:solidFill>
            <a:srgbClr val="FD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2C2C2C"/>
        </a:fontRef>
        <a:srgbClr val="2C2C2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C2C2C"/>
        </a:fontRef>
        <a:srgbClr val="2C2C2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C2C2C"/>
              </a:solidFill>
              <a:prstDash val="solid"/>
              <a:round/>
            </a:ln>
          </a:top>
          <a:bottom>
            <a:ln w="25400" cap="flat">
              <a:solidFill>
                <a:srgbClr val="2C2C2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C2C2C"/>
              </a:solidFill>
              <a:prstDash val="solid"/>
              <a:round/>
            </a:ln>
          </a:top>
          <a:bottom>
            <a:ln w="25400" cap="flat">
              <a:solidFill>
                <a:srgbClr val="2C2C2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2C2C2C"/>
        </a:fontRef>
        <a:srgbClr val="2C2C2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C2C2C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C2C2C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C2C2C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1pPr>
    <a:lvl2pPr indent="228600"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2pPr>
    <a:lvl3pPr indent="457200"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3pPr>
    <a:lvl4pPr indent="685800"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4pPr>
    <a:lvl5pPr indent="914400"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5pPr>
    <a:lvl6pPr indent="1143000"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6pPr>
    <a:lvl7pPr indent="1371600"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7pPr>
    <a:lvl8pPr indent="1600200"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8pPr>
    <a:lvl9pPr indent="1828800"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/>
        </p:nvSpPr>
        <p:spPr>
          <a:xfrm>
            <a:off x="-6843" y="2059011"/>
            <a:ext cx="12195668" cy="1828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365758" y="2166364"/>
            <a:ext cx="11471566" cy="1739348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 spc="150" sz="60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1524000" y="3996249"/>
            <a:ext cx="9144000" cy="1309256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2000"/>
            </a:lvl1pPr>
            <a:lvl2pPr marL="0" indent="457200" algn="ctr">
              <a:buClrTx/>
              <a:buSzTx/>
              <a:buNone/>
              <a:defRPr sz="2000"/>
            </a:lvl2pPr>
            <a:lvl3pPr marL="0" indent="914400" algn="ctr">
              <a:buClrTx/>
              <a:buSzTx/>
              <a:buNone/>
              <a:defRPr sz="2000"/>
            </a:lvl3pPr>
            <a:lvl4pPr marL="0" indent="1371600" algn="ctr">
              <a:buClrTx/>
              <a:buSzTx/>
              <a:buNone/>
              <a:defRPr sz="2000"/>
            </a:lvl4pPr>
            <a:lvl5pPr marL="0" indent="1828800" algn="ctr">
              <a:buClrTx/>
              <a:buSz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6"/>
          <p:cNvSpPr/>
          <p:nvPr/>
        </p:nvSpPr>
        <p:spPr>
          <a:xfrm>
            <a:off x="-6843" y="2059011"/>
            <a:ext cx="12195668" cy="1828801"/>
          </a:xfrm>
          <a:prstGeom prst="rect">
            <a:avLst/>
          </a:prstGeom>
          <a:solidFill>
            <a:srgbClr val="099BDD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" name="Title Text"/>
          <p:cNvSpPr txBox="1"/>
          <p:nvPr>
            <p:ph type="title"/>
          </p:nvPr>
        </p:nvSpPr>
        <p:spPr>
          <a:xfrm>
            <a:off x="833191" y="2208878"/>
            <a:ext cx="10515601" cy="16764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 spc="150" sz="60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833191" y="4010333"/>
            <a:ext cx="10515601" cy="117464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2000">
                <a:solidFill>
                  <a:srgbClr val="099BDD"/>
                </a:solidFill>
              </a:defRPr>
            </a:lvl1pPr>
            <a:lvl2pPr marL="0" indent="457200" algn="ctr">
              <a:buClrTx/>
              <a:buSzTx/>
              <a:buNone/>
              <a:defRPr sz="2000">
                <a:solidFill>
                  <a:srgbClr val="099BDD"/>
                </a:solidFill>
              </a:defRPr>
            </a:lvl2pPr>
            <a:lvl3pPr marL="0" indent="914400" algn="ctr">
              <a:buClrTx/>
              <a:buSzTx/>
              <a:buNone/>
              <a:defRPr sz="2000">
                <a:solidFill>
                  <a:srgbClr val="099BDD"/>
                </a:solidFill>
              </a:defRPr>
            </a:lvl3pPr>
            <a:lvl4pPr marL="0" indent="1371600" algn="ctr">
              <a:buClrTx/>
              <a:buSzTx/>
              <a:buNone/>
              <a:defRPr sz="2000">
                <a:solidFill>
                  <a:srgbClr val="099BDD"/>
                </a:solidFill>
              </a:defRPr>
            </a:lvl4pPr>
            <a:lvl5pPr marL="0" indent="1828800" algn="ctr">
              <a:buClrTx/>
              <a:buSzTx/>
              <a:buNone/>
              <a:defRPr sz="2000">
                <a:solidFill>
                  <a:srgbClr val="099BDD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9BD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1205343" y="2011679"/>
            <a:ext cx="4754881" cy="420624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1207008" y="1913470"/>
            <a:ext cx="4754880" cy="74309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2100"/>
            </a:lvl1pPr>
            <a:lvl2pPr marL="0" indent="457200">
              <a:buClrTx/>
              <a:buSzTx/>
              <a:buNone/>
              <a:defRPr sz="2100"/>
            </a:lvl2pPr>
            <a:lvl3pPr marL="0" indent="914400">
              <a:buClrTx/>
              <a:buSzTx/>
              <a:buNone/>
              <a:defRPr sz="2100"/>
            </a:lvl3pPr>
            <a:lvl4pPr marL="0" indent="1371600">
              <a:buClrTx/>
              <a:buSzTx/>
              <a:buNone/>
              <a:defRPr sz="2100"/>
            </a:lvl4pPr>
            <a:lvl5pPr marL="0" indent="1828800">
              <a:buClrTx/>
              <a:buSz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231230" y="1913470"/>
            <a:ext cx="4754881" cy="743095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  <a:defRPr sz="21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1207008" y="2120053"/>
            <a:ext cx="6126480" cy="41148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437605" indent="-209005">
              <a:defRPr sz="3200"/>
            </a:lvl2pPr>
            <a:lvl3pPr marL="701040" indent="-243840">
              <a:defRPr sz="3200"/>
            </a:lvl3pPr>
            <a:lvl4pPr marL="978408" indent="-292608">
              <a:defRPr sz="3200"/>
            </a:lvl4pPr>
            <a:lvl5pPr marL="1207008" indent="-292608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7789023" y="2147485"/>
            <a:ext cx="3200401" cy="343232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buClrTx/>
              <a:buSzTx/>
              <a:buNone/>
              <a:defRPr sz="18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half" idx="21"/>
          </p:nvPr>
        </p:nvSpPr>
        <p:spPr>
          <a:xfrm>
            <a:off x="1280160" y="2211494"/>
            <a:ext cx="6126480" cy="393192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7790688" y="2150621"/>
            <a:ext cx="3200401" cy="34290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buClrTx/>
              <a:buSzTx/>
              <a:buNone/>
              <a:defRPr sz="1800"/>
            </a:lvl1pPr>
            <a:lvl2pPr marL="0" indent="457200">
              <a:lnSpc>
                <a:spcPct val="95000"/>
              </a:lnSpc>
              <a:buClrTx/>
              <a:buSzTx/>
              <a:buNone/>
              <a:defRPr sz="1800"/>
            </a:lvl2pPr>
            <a:lvl3pPr marL="0" indent="914400">
              <a:lnSpc>
                <a:spcPct val="95000"/>
              </a:lnSpc>
              <a:buClrTx/>
              <a:buSzTx/>
              <a:buNone/>
              <a:defRPr sz="1800"/>
            </a:lvl3pPr>
            <a:lvl4pPr marL="0" indent="1371600">
              <a:lnSpc>
                <a:spcPct val="95000"/>
              </a:lnSpc>
              <a:buClrTx/>
              <a:buSzTx/>
              <a:buNone/>
              <a:defRPr sz="1800"/>
            </a:lvl4pPr>
            <a:lvl5pPr marL="0" indent="1828800">
              <a:lnSpc>
                <a:spcPct val="95000"/>
              </a:lnSpc>
              <a:buClrTx/>
              <a:buSz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99B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482" y="176109"/>
            <a:ext cx="12188954" cy="16459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02919" y="284175"/>
            <a:ext cx="9784081" cy="1508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1202919" y="2011679"/>
            <a:ext cx="9784081" cy="4206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658926" y="6470796"/>
            <a:ext cx="256541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1pPr>
      <a:lvl2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2pPr>
      <a:lvl3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3pPr>
      <a:lvl4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4pPr>
      <a:lvl5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5pPr>
      <a:lvl6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6pPr>
      <a:lvl7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7pPr>
      <a:lvl8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8pPr>
      <a:lvl9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9pPr>
    </p:titleStyle>
    <p:bodyStyle>
      <a:lvl1pPr marL="182879" marR="0" indent="-18287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1pPr>
      <a:lvl2pPr marL="429768" marR="0" indent="-20116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2pPr>
      <a:lvl3pPr marL="680720" marR="0" indent="-22352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3pPr>
      <a:lvl4pPr marL="937260" marR="0" indent="-25146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4pPr>
      <a:lvl5pPr marL="1165860" marR="0" indent="-25146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5pPr>
      <a:lvl6pPr marL="1370324" marR="0" indent="-31432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6pPr>
      <a:lvl7pPr marL="1557524" marR="0" indent="-31432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7pPr>
      <a:lvl8pPr marL="1714724" marR="0" indent="-31432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8pPr>
      <a:lvl9pPr marL="1891925" marR="0" indent="-31432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ubtitle 2"/>
          <p:cNvSpPr txBox="1"/>
          <p:nvPr>
            <p:ph type="subTitle" sz="half" idx="1"/>
          </p:nvPr>
        </p:nvSpPr>
        <p:spPr>
          <a:xfrm>
            <a:off x="1372808" y="3948058"/>
            <a:ext cx="7658304" cy="3023811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buClr>
                <a:srgbClr val="FFFFFF"/>
              </a:buClr>
              <a:buSzPct val="100000"/>
              <a:buChar char="▪"/>
              <a:defRPr sz="2400"/>
            </a:pPr>
            <a:r>
              <a:t>Thanksgiving Traffic Heaviest of the Year</a:t>
            </a:r>
          </a:p>
          <a:p>
            <a:pPr marL="342900" indent="-342900" algn="l">
              <a:buClr>
                <a:srgbClr val="FFFFFF"/>
              </a:buClr>
              <a:buSzPct val="100000"/>
              <a:buChar char="▪"/>
              <a:defRPr sz="2400"/>
            </a:pPr>
            <a:r>
              <a:t>Defensive Driving Reminders</a:t>
            </a:r>
          </a:p>
          <a:p>
            <a:pPr marL="342900" indent="-342900" algn="l">
              <a:buClr>
                <a:srgbClr val="FFFFFF"/>
              </a:buClr>
              <a:buSzPct val="100000"/>
              <a:buChar char="▪"/>
              <a:defRPr sz="2400"/>
            </a:pPr>
            <a:r>
              <a:t>Reminders About Cold Weather Preparation</a:t>
            </a:r>
          </a:p>
          <a:p>
            <a:pPr marL="342900" indent="-342900" algn="l">
              <a:buClr>
                <a:srgbClr val="FFFFFF"/>
              </a:buClr>
              <a:buSzPct val="100000"/>
              <a:buChar char="▪"/>
              <a:defRPr sz="2400"/>
            </a:pPr>
            <a:r>
              <a:t>Cold Weather Safety Tips</a:t>
            </a:r>
          </a:p>
          <a:p>
            <a:pPr marL="342900" indent="-342900" algn="l">
              <a:buClr>
                <a:srgbClr val="FFFFFF"/>
              </a:buClr>
              <a:buSzPct val="100000"/>
              <a:buChar char="▪"/>
              <a:defRPr sz="2400"/>
            </a:pPr>
            <a:r>
              <a:t>Overall Reminders to Increase Your Safety</a:t>
            </a:r>
          </a:p>
        </p:txBody>
      </p:sp>
      <p:pic>
        <p:nvPicPr>
          <p:cNvPr id="9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9180" y="27310"/>
            <a:ext cx="5400073" cy="1971456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xtBox 5"/>
          <p:cNvSpPr txBox="1"/>
          <p:nvPr/>
        </p:nvSpPr>
        <p:spPr>
          <a:xfrm>
            <a:off x="487855" y="2313864"/>
            <a:ext cx="11216290" cy="184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5400">
                <a:ln w="12700" cap="flat">
                  <a:solidFill>
                    <a:srgbClr val="F2F2F2"/>
                  </a:solidFill>
                  <a:prstDash val="solid"/>
                  <a:round/>
                </a:ln>
                <a:solidFill>
                  <a:srgbClr val="4FB2FF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        November Safety Info</a:t>
            </a:r>
            <a:endParaRPr>
              <a:solidFill>
                <a:srgbClr val="FFFFFF"/>
              </a:solidFill>
            </a:endParaRPr>
          </a:p>
          <a:p>
            <a:pPr>
              <a:defRPr sz="4400">
                <a:ln w="12700" cap="flat">
                  <a:solidFill>
                    <a:srgbClr val="F2F2F2"/>
                  </a:solidFill>
                  <a:prstDash val="solid"/>
                  <a:round/>
                </a:ln>
                <a:solidFill>
                  <a:srgbClr val="4FB2FF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     </a:t>
            </a:r>
          </a:p>
        </p:txBody>
      </p:sp>
      <p:pic>
        <p:nvPicPr>
          <p:cNvPr id="100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63241" y="4430888"/>
            <a:ext cx="1508852" cy="152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hanksgiving Holiday Traffic Heaviest of the Year"/>
          <p:cNvSpPr txBox="1"/>
          <p:nvPr>
            <p:ph type="title"/>
          </p:nvPr>
        </p:nvSpPr>
        <p:spPr>
          <a:xfrm>
            <a:off x="1203959" y="244687"/>
            <a:ext cx="9784082" cy="1508762"/>
          </a:xfrm>
          <a:prstGeom prst="rect">
            <a:avLst/>
          </a:prstGeom>
        </p:spPr>
        <p:txBody>
          <a:bodyPr/>
          <a:lstStyle/>
          <a:p>
            <a:pPr lvl="2">
              <a:lnSpc>
                <a:spcPct val="90000"/>
              </a:lnSpc>
              <a:defRPr b="1" cap="none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535353"/>
                </a:solidFill>
              </a:rPr>
              <a:t>Thanksgiving Holiday Traffic</a:t>
            </a:r>
            <a:br>
              <a:rPr>
                <a:solidFill>
                  <a:srgbClr val="535353"/>
                </a:solidFill>
              </a:rPr>
            </a:br>
            <a:r>
              <a:rPr i="1">
                <a:solidFill>
                  <a:srgbClr val="535353"/>
                </a:solidFill>
              </a:rPr>
              <a:t>Heaviest of the Year</a:t>
            </a:r>
          </a:p>
        </p:txBody>
      </p:sp>
      <p:sp>
        <p:nvSpPr>
          <p:cNvPr id="103" name="Be Prepared: Thanksgiving is the heaviest volume of all transportation.…"/>
          <p:cNvSpPr txBox="1"/>
          <p:nvPr/>
        </p:nvSpPr>
        <p:spPr>
          <a:xfrm>
            <a:off x="453935" y="2330783"/>
            <a:ext cx="11074302" cy="3796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72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Be Prepared: Thanksgiving is the heaviest volume of all transportation. </a:t>
            </a:r>
            <a:endParaRPr sz="1600"/>
          </a:p>
          <a:p>
            <a:pPr marL="228600" indent="-228600">
              <a:lnSpc>
                <a:spcPct val="72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We should be planning for the long holiday; extra traffic, debris on sites, panhandlers, etc.</a:t>
            </a:r>
            <a:endParaRPr sz="2900"/>
          </a:p>
          <a:p>
            <a:pPr marL="228600" indent="-228600">
              <a:lnSpc>
                <a:spcPct val="72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Among the challenges for all drivers: fatigue, distractions, long road trips, unfamiliar routes, substance abuse, speeding - trying to ‘make time’, darkness hours, overloaded vehicles, road conditions, work zones, etc. </a:t>
            </a:r>
            <a:endParaRPr sz="1600"/>
          </a:p>
          <a:p>
            <a:pPr marL="228600" indent="-228600">
              <a:lnSpc>
                <a:spcPct val="72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Recent end of queue crash in Tennessee – 6 killed, dozen injured, semi-trailer plowed into work zone back-up. Driver had multiple violations including drug use, hours of service.</a:t>
            </a:r>
            <a:endParaRPr sz="1600"/>
          </a:p>
          <a:p>
            <a:pPr marL="228600" indent="-228600">
              <a:lnSpc>
                <a:spcPct val="72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Not all drivers are ‘responsible.’ Pressures build that can overcome sense of proper driving habits. There is more alcohol/drug use during holidays, as well.</a:t>
            </a:r>
            <a:endParaRPr sz="2900"/>
          </a:p>
          <a:p>
            <a:pPr marL="228600" indent="-228600">
              <a:lnSpc>
                <a:spcPct val="72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Safety Factors include:  Seat belts, day-time running lights, defensive positioning, time of day, roadway volume, etc. </a:t>
            </a:r>
            <a:endParaRPr sz="1600"/>
          </a:p>
          <a:p>
            <a:pPr marL="228600" indent="-228600">
              <a:lnSpc>
                <a:spcPct val="72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Remember: SATURDAY is statistically the worst day for crashes. </a:t>
            </a:r>
            <a:endParaRPr sz="1600"/>
          </a:p>
          <a:p>
            <a:pPr marL="228600" indent="-228600">
              <a:lnSpc>
                <a:spcPct val="72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NIGHT driving increases risks; impaired drivers more common at NIGHT.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 txBox="1"/>
          <p:nvPr>
            <p:ph type="title"/>
          </p:nvPr>
        </p:nvSpPr>
        <p:spPr>
          <a:xfrm>
            <a:off x="333585" y="308365"/>
            <a:ext cx="11447178" cy="1508762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pPr/>
            <a:r>
              <a:t>DRIVE DEFENSIVELY!!! </a:t>
            </a:r>
          </a:p>
        </p:txBody>
      </p:sp>
      <p:sp>
        <p:nvSpPr>
          <p:cNvPr id="106" name="Content Placeholder 2"/>
          <p:cNvSpPr txBox="1"/>
          <p:nvPr/>
        </p:nvSpPr>
        <p:spPr>
          <a:xfrm>
            <a:off x="1411676" y="2023534"/>
            <a:ext cx="9464604" cy="518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600"/>
              </a:spcBef>
              <a:buSzPct val="100000"/>
              <a:buFont typeface="Arial"/>
              <a:buChar char="»"/>
              <a:defRPr sz="2800" u="sng">
                <a:solidFill>
                  <a:srgbClr val="FFFFFF"/>
                </a:solidFill>
              </a:defRPr>
            </a:pPr>
            <a:r>
              <a:t>LEAVE enough space all around you</a:t>
            </a:r>
            <a:r>
              <a:rPr u="none"/>
              <a:t>. </a:t>
            </a:r>
            <a:r>
              <a:rPr sz="2000" u="none"/>
              <a:t>Remember the 4 Second Rule. This should be a habit forming characteristic. </a:t>
            </a: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»"/>
              <a:defRPr sz="2400">
                <a:solidFill>
                  <a:srgbClr val="FFFFFF"/>
                </a:solidFill>
              </a:defRPr>
            </a:pPr>
            <a:r>
              <a:t>When you do this often enough, you will actually be </a:t>
            </a:r>
            <a:r>
              <a:rPr u="sng"/>
              <a:t>uncomfortable </a:t>
            </a:r>
            <a:r>
              <a:t>when you do forget and get too close!! </a:t>
            </a:r>
            <a:endParaRPr sz="2800"/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»"/>
              <a:defRPr sz="2400" u="sng">
                <a:solidFill>
                  <a:srgbClr val="FFFFFF"/>
                </a:solidFill>
              </a:defRPr>
            </a:pPr>
            <a:r>
              <a:t>LOOK well ahead of you.</a:t>
            </a:r>
            <a:r>
              <a:rPr u="none"/>
              <a:t>  Prepare to react to what’s going on up ahead. If you see brake lights, immediately back off, check your rear and sides. Get the Big Picture.</a:t>
            </a:r>
            <a:endParaRPr sz="2800"/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»"/>
              <a:defRPr sz="2400" u="sng">
                <a:solidFill>
                  <a:srgbClr val="FFFFFF"/>
                </a:solidFill>
              </a:defRPr>
            </a:pPr>
            <a:r>
              <a:t>Avoid sudden lane changes.</a:t>
            </a:r>
            <a:r>
              <a:rPr u="none"/>
              <a:t>  Signal well in advance, check your mirrors and blind spots. </a:t>
            </a:r>
            <a:r>
              <a:t>LOOK</a:t>
            </a:r>
            <a:r>
              <a:rPr u="none"/>
              <a:t> over your shoulder before moving over.</a:t>
            </a:r>
            <a:endParaRPr sz="2800"/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»"/>
              <a:defRPr sz="2400" u="sng">
                <a:solidFill>
                  <a:srgbClr val="FFFFFF"/>
                </a:solidFill>
              </a:defRPr>
            </a:pPr>
            <a:r>
              <a:t>Change lanes SLOWLY!</a:t>
            </a:r>
            <a:r>
              <a:rPr u="none"/>
              <a:t>  This is to allow the guy you’re cutting off some time to react.</a:t>
            </a:r>
          </a:p>
        </p:txBody>
      </p:sp>
      <p:pic>
        <p:nvPicPr>
          <p:cNvPr id="10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12151" y="621336"/>
            <a:ext cx="2403696" cy="14666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1"/>
          <p:cNvSpPr txBox="1"/>
          <p:nvPr>
            <p:ph type="title"/>
          </p:nvPr>
        </p:nvSpPr>
        <p:spPr>
          <a:xfrm>
            <a:off x="496346" y="455355"/>
            <a:ext cx="10845117" cy="1087426"/>
          </a:xfrm>
          <a:prstGeom prst="rect">
            <a:avLst/>
          </a:prstGeom>
        </p:spPr>
        <p:txBody>
          <a:bodyPr/>
          <a:lstStyle/>
          <a:p>
            <a:pPr lvl="2">
              <a:lnSpc>
                <a:spcPct val="90000"/>
              </a:lnSpc>
              <a:defRPr b="1" cap="none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535353"/>
                </a:solidFill>
              </a:rPr>
              <a:t>Cold Weather Preparation</a:t>
            </a:r>
          </a:p>
        </p:txBody>
      </p:sp>
      <p:pic>
        <p:nvPicPr>
          <p:cNvPr id="11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98666" y="385883"/>
            <a:ext cx="1384580" cy="2075857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Content Placeholder 2"/>
          <p:cNvSpPr txBox="1"/>
          <p:nvPr/>
        </p:nvSpPr>
        <p:spPr>
          <a:xfrm>
            <a:off x="227752" y="1919110"/>
            <a:ext cx="11382305" cy="533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600"/>
              </a:spcBef>
              <a:buSzPct val="100000"/>
              <a:buFont typeface="Arial"/>
              <a:buChar char="»"/>
              <a:defRPr sz="2800">
                <a:solidFill>
                  <a:srgbClr val="FFFFFF"/>
                </a:solidFill>
              </a:defRPr>
            </a:pPr>
            <a:r>
              <a:t>Winter’s coming: No problem as long as you’re PREPARED!</a:t>
            </a:r>
          </a:p>
          <a:p>
            <a:pPr marL="342900" indent="-342900">
              <a:spcBef>
                <a:spcPts val="600"/>
              </a:spcBef>
              <a:buSzPct val="100000"/>
              <a:buFont typeface="Arial"/>
              <a:buChar char="»"/>
              <a:defRPr sz="2800">
                <a:solidFill>
                  <a:srgbClr val="FFFFFF"/>
                </a:solidFill>
              </a:defRPr>
            </a:pPr>
            <a:r>
              <a:t>Dress in several light layers. Cotton &amp; wool are preferred. Waffle pattern thermals are also effective.</a:t>
            </a:r>
          </a:p>
          <a:p>
            <a:pPr marL="342900" indent="-342900">
              <a:spcBef>
                <a:spcPts val="600"/>
              </a:spcBef>
              <a:buSzPct val="100000"/>
              <a:buFont typeface="Arial"/>
              <a:buChar char="»"/>
              <a:defRPr sz="2800">
                <a:solidFill>
                  <a:srgbClr val="FFFFFF"/>
                </a:solidFill>
              </a:defRPr>
            </a:pPr>
            <a:r>
              <a:t>Use ‘long johns’- they’re comfortable and make a big difference in heat retention</a:t>
            </a:r>
          </a:p>
          <a:p>
            <a:pPr marL="342900" indent="-342900">
              <a:spcBef>
                <a:spcPts val="600"/>
              </a:spcBef>
              <a:buSzPct val="100000"/>
              <a:buFont typeface="Arial"/>
              <a:buChar char="»"/>
              <a:defRPr sz="2800">
                <a:solidFill>
                  <a:srgbClr val="FFFFFF"/>
                </a:solidFill>
              </a:defRPr>
            </a:pPr>
            <a:r>
              <a:t>Warm air trapped between garment layers is what insulates best</a:t>
            </a:r>
          </a:p>
          <a:p>
            <a:pPr marL="342900" indent="-342900">
              <a:spcBef>
                <a:spcPts val="600"/>
              </a:spcBef>
              <a:buSzPct val="100000"/>
              <a:buFont typeface="Arial"/>
              <a:buChar char="»"/>
              <a:defRPr sz="2800">
                <a:solidFill>
                  <a:srgbClr val="FFFFFF"/>
                </a:solidFill>
              </a:defRPr>
            </a:pPr>
            <a:r>
              <a:t>The more severe the conditions, the more we need specialty gear – think: wind, rain, ice, snow, etc.</a:t>
            </a:r>
          </a:p>
          <a:p>
            <a:pPr marL="342900" indent="-342900">
              <a:spcBef>
                <a:spcPts val="600"/>
              </a:spcBef>
              <a:buSzPct val="100000"/>
              <a:buFont typeface="Arial"/>
              <a:buChar char="»"/>
              <a:defRPr sz="2800">
                <a:solidFill>
                  <a:srgbClr val="FFFFFF"/>
                </a:solidFill>
              </a:defRPr>
            </a:pPr>
            <a:r>
              <a:t>The longer the outdoor exposure, the more garment engineering we need for protection &amp; comfort.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/>
          <p:nvPr>
            <p:ph type="title"/>
          </p:nvPr>
        </p:nvSpPr>
        <p:spPr>
          <a:xfrm>
            <a:off x="1203959" y="365977"/>
            <a:ext cx="9784082" cy="1508761"/>
          </a:xfrm>
          <a:prstGeom prst="rect">
            <a:avLst/>
          </a:prstGeom>
        </p:spPr>
        <p:txBody>
          <a:bodyPr/>
          <a:lstStyle/>
          <a:p>
            <a:pPr lvl="2">
              <a:lnSpc>
                <a:spcPct val="90000"/>
              </a:lnSpc>
              <a:defRPr b="1" cap="none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535353"/>
                </a:solidFill>
              </a:rPr>
              <a:t>Cold Weather Tips</a:t>
            </a:r>
          </a:p>
        </p:txBody>
      </p:sp>
      <p:sp>
        <p:nvSpPr>
          <p:cNvPr id="114" name="Rectangle 5"/>
          <p:cNvSpPr txBox="1"/>
          <p:nvPr/>
        </p:nvSpPr>
        <p:spPr>
          <a:xfrm>
            <a:off x="434782" y="2128619"/>
            <a:ext cx="11090611" cy="4363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Char char="➢"/>
              <a:defRPr sz="2400">
                <a:solidFill>
                  <a:srgbClr val="FFFFFF"/>
                </a:solidFill>
              </a:defRPr>
            </a:pPr>
            <a:r>
              <a:t>Spray outdoor padlocks and hardware with WD 40. This lubricates; removes water that can freeze and break your  key.</a:t>
            </a:r>
          </a:p>
          <a:p>
            <a:pPr marL="342900" indent="-342900">
              <a:buSzPct val="100000"/>
              <a:buChar char="➢"/>
              <a:defRPr sz="2400">
                <a:solidFill>
                  <a:srgbClr val="FFFFFF"/>
                </a:solidFill>
              </a:defRPr>
            </a:pPr>
            <a:r>
              <a:t>Use fuel line deicer, especially for vehicles that stay outdoors.</a:t>
            </a:r>
          </a:p>
          <a:p>
            <a:pPr marL="342900" indent="-342900">
              <a:buSzPct val="100000"/>
              <a:buChar char="➢"/>
              <a:defRPr sz="2400">
                <a:solidFill>
                  <a:srgbClr val="FFFFFF"/>
                </a:solidFill>
              </a:defRPr>
            </a:pPr>
            <a:r>
              <a:t>Buy a long reach ice scraper and broom.</a:t>
            </a:r>
          </a:p>
          <a:p>
            <a:pPr marL="342900" indent="-342900">
              <a:buSzPct val="100000"/>
              <a:buChar char="➢"/>
              <a:defRPr sz="2400" u="sng">
                <a:solidFill>
                  <a:srgbClr val="FFFFFF"/>
                </a:solidFill>
              </a:defRPr>
            </a:pPr>
            <a:r>
              <a:t>Ergonomic handle </a:t>
            </a:r>
            <a:r>
              <a:rPr u="none"/>
              <a:t>on a snow shovel can help minimize back pain. Pay the extra few bucks for a good tool.</a:t>
            </a:r>
          </a:p>
          <a:p>
            <a:pPr marL="342900" indent="-342900">
              <a:buSzPct val="100000"/>
              <a:buChar char="➢"/>
              <a:defRPr sz="2400">
                <a:solidFill>
                  <a:srgbClr val="FFFFFF"/>
                </a:solidFill>
              </a:defRPr>
            </a:pPr>
            <a:r>
              <a:t>If you’re not used to shoveling, start slow, take a break often.</a:t>
            </a:r>
          </a:p>
          <a:p>
            <a:pPr marL="342900" indent="-342900">
              <a:buSzPct val="100000"/>
              <a:buChar char="➢"/>
              <a:defRPr sz="2400" u="sng">
                <a:solidFill>
                  <a:srgbClr val="FFFFFF"/>
                </a:solidFill>
              </a:defRPr>
            </a:pPr>
            <a:r>
              <a:t>Handling tools outdoors in cold- </a:t>
            </a:r>
            <a:r>
              <a:rPr u="none"/>
              <a:t>use high grip gloves. You’re aiming for grip vs. insulation. The work activity will ensure enough circulation to keep you warm.</a:t>
            </a:r>
          </a:p>
          <a:p>
            <a:pPr marL="342900" indent="-342900">
              <a:buSzPct val="100000"/>
              <a:buChar char="➢"/>
              <a:defRPr sz="2400" u="sng">
                <a:solidFill>
                  <a:srgbClr val="FFFFFF"/>
                </a:solidFill>
              </a:defRPr>
            </a:pPr>
            <a:r>
              <a:t>Bonus safety tip: </a:t>
            </a:r>
            <a:r>
              <a:rPr u="none"/>
              <a:t>Watch your fingers when opening/closing heavy gates, doors, drawers, tool box lids, etc. Especially outdoors, in WIND! Wear gloves, use a solid grip on handles, keep fingers clear. Then again, the </a:t>
            </a:r>
            <a:r>
              <a:t>cold will help numb the swelling</a:t>
            </a:r>
            <a:r>
              <a:rPr u="none"/>
              <a:t>. </a:t>
            </a:r>
          </a:p>
        </p:txBody>
      </p:sp>
      <p:pic>
        <p:nvPicPr>
          <p:cNvPr id="11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16195" y="766189"/>
            <a:ext cx="1736724" cy="1143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 txBox="1"/>
          <p:nvPr>
            <p:ph type="title"/>
          </p:nvPr>
        </p:nvSpPr>
        <p:spPr>
          <a:xfrm>
            <a:off x="1202918" y="284175"/>
            <a:ext cx="9784082" cy="1508762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000000"/>
                </a:solidFill>
              </a:defRPr>
            </a:pPr>
            <a:r>
              <a:t>Additional Overall Reminders</a:t>
            </a:r>
            <a:r>
              <a:t>…</a:t>
            </a:r>
          </a:p>
        </p:txBody>
      </p:sp>
      <p:sp>
        <p:nvSpPr>
          <p:cNvPr id="118" name="Content Placeholder 2"/>
          <p:cNvSpPr txBox="1"/>
          <p:nvPr>
            <p:ph type="body" idx="1"/>
          </p:nvPr>
        </p:nvSpPr>
        <p:spPr>
          <a:xfrm>
            <a:off x="1202918" y="2011679"/>
            <a:ext cx="9784082" cy="4206241"/>
          </a:xfrm>
          <a:prstGeom prst="rect">
            <a:avLst/>
          </a:prstGeom>
        </p:spPr>
        <p:txBody>
          <a:bodyPr/>
          <a:lstStyle/>
          <a:p>
            <a:pPr>
              <a:buChar char="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Take your pick of the evils around us and prepare accordingly.</a:t>
            </a:r>
          </a:p>
          <a:p>
            <a:pPr>
              <a:buChar char="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On the job safety is largely a matter of AWARENESS.</a:t>
            </a:r>
          </a:p>
          <a:p>
            <a:pPr>
              <a:buChar char="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In our work environment, VISIBILITY is a major component – YOURS and other motorists and pedestrians.</a:t>
            </a:r>
          </a:p>
          <a:p>
            <a:pPr>
              <a:buChar char="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Be aware of what you look like (or do not look like) for oncoming motorists </a:t>
            </a:r>
            <a:r>
              <a:t>–</a:t>
            </a:r>
            <a:r>
              <a:t> especially in early Am and afternoon.</a:t>
            </a:r>
          </a:p>
          <a:p>
            <a:pPr>
              <a:buChar char="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“ I Never Saw Them” – remember this phrase?!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anded">
  <a:themeElements>
    <a:clrScheme name="Banded">
      <a:dk1>
        <a:srgbClr val="2C2C2C"/>
      </a:dk1>
      <a:lt1>
        <a:srgbClr val="099BDD"/>
      </a:lt1>
      <a:dk2>
        <a:srgbClr val="A7A7A7"/>
      </a:dk2>
      <a:lt2>
        <a:srgbClr val="535353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00FF"/>
      </a:hlink>
      <a:folHlink>
        <a:srgbClr val="FF00FF"/>
      </a:folHlink>
    </a:clrScheme>
    <a:fontScheme name="Banded">
      <a:majorFont>
        <a:latin typeface="Corbel"/>
        <a:ea typeface="Corbel"/>
        <a:cs typeface="Corbel"/>
      </a:majorFont>
      <a:minorFont>
        <a:latin typeface="Helvetica"/>
        <a:ea typeface="Helvetica"/>
        <a:cs typeface="Helvetica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5875" dir="5400000">
              <a:srgbClr val="000000">
                <a:alpha val="68000"/>
              </a:srgbClr>
            </a:outerShdw>
          </a:effectLst>
        </a:effectStyle>
        <a:effectStyle>
          <a:effectLst>
            <a:outerShdw sx="100000" sy="100000" kx="0" ky="0" algn="b" rotWithShape="0" blurRad="50800" dist="15875" dir="5400000">
              <a:srgbClr val="000000">
                <a:alpha val="6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15875" dir="540000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C2C2C"/>
            </a:solidFill>
            <a:effectLst/>
            <a:uFillTx/>
            <a:latin typeface="+mj-lt"/>
            <a:ea typeface="+mj-ea"/>
            <a:cs typeface="+mj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C2C2C"/>
            </a:solidFill>
            <a:effectLst/>
            <a:uFillTx/>
            <a:latin typeface="+mj-lt"/>
            <a:ea typeface="+mj-ea"/>
            <a:cs typeface="+mj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anded">
  <a:themeElements>
    <a:clrScheme name="Bande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00FF"/>
      </a:hlink>
      <a:folHlink>
        <a:srgbClr val="FF00FF"/>
      </a:folHlink>
    </a:clrScheme>
    <a:fontScheme name="Banded">
      <a:majorFont>
        <a:latin typeface="Corbel"/>
        <a:ea typeface="Corbel"/>
        <a:cs typeface="Corbel"/>
      </a:majorFont>
      <a:minorFont>
        <a:latin typeface="Helvetica"/>
        <a:ea typeface="Helvetica"/>
        <a:cs typeface="Helvetica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5875" dir="5400000">
              <a:srgbClr val="000000">
                <a:alpha val="68000"/>
              </a:srgbClr>
            </a:outerShdw>
          </a:effectLst>
        </a:effectStyle>
        <a:effectStyle>
          <a:effectLst>
            <a:outerShdw sx="100000" sy="100000" kx="0" ky="0" algn="b" rotWithShape="0" blurRad="50800" dist="15875" dir="5400000">
              <a:srgbClr val="000000">
                <a:alpha val="6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15875" dir="540000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C2C2C"/>
            </a:solidFill>
            <a:effectLst/>
            <a:uFillTx/>
            <a:latin typeface="+mj-lt"/>
            <a:ea typeface="+mj-ea"/>
            <a:cs typeface="+mj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C2C2C"/>
            </a:solidFill>
            <a:effectLst/>
            <a:uFillTx/>
            <a:latin typeface="+mj-lt"/>
            <a:ea typeface="+mj-ea"/>
            <a:cs typeface="+mj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