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FFE8CA"/>
          </a:solidFill>
        </a:fill>
      </a:tcStyle>
    </a:wholeTbl>
    <a:band2H>
      <a:tcTxStyle b="def" i="def"/>
      <a:tcStyle>
        <a:tcBdr/>
        <a:fill>
          <a:solidFill>
            <a:srgbClr val="FFF4E6"/>
          </a:solidFill>
        </a:fill>
      </a:tcStyle>
    </a:band2H>
    <a:firstCol>
      <a:tcTxStyle b="on" i="off">
        <a:fontRef idx="min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381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381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CAECD5"/>
          </a:solidFill>
        </a:fill>
      </a:tcStyle>
    </a:wholeTbl>
    <a:band2H>
      <a:tcTxStyle b="def" i="def"/>
      <a:tcStyle>
        <a:tcBdr/>
        <a:fill>
          <a:solidFill>
            <a:srgbClr val="E6F6EB"/>
          </a:solidFill>
        </a:fill>
      </a:tcStyle>
    </a:band2H>
    <a:firstCol>
      <a:tcTxStyle b="on" i="off">
        <a:fontRef idx="min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381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381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FBD2CA"/>
          </a:solidFill>
        </a:fill>
      </a:tcStyle>
    </a:wholeTbl>
    <a:band2H>
      <a:tcTxStyle b="def" i="def"/>
      <a:tcStyle>
        <a:tcBdr/>
        <a:fill>
          <a:solidFill>
            <a:srgbClr val="FDEAE7"/>
          </a:solidFill>
        </a:fill>
      </a:tcStyle>
    </a:band2H>
    <a:firstCol>
      <a:tcTxStyle b="on" i="off">
        <a:fontRef idx="min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381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381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 b="def" i="def"/>
      <a:tcStyle>
        <a:tcBdr/>
        <a:fill>
          <a:solidFill>
            <a:srgbClr val="099BDD"/>
          </a:solidFill>
        </a:fill>
      </a:tcStyle>
    </a:band2H>
    <a:firstCol>
      <a:tcTxStyle b="on" i="off">
        <a:fontRef idx="minor">
          <a:srgbClr val="099BDD"/>
        </a:fontRef>
        <a:srgbClr val="099BD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99BDD"/>
          </a:solidFill>
        </a:fill>
      </a:tcStyle>
    </a:lastRow>
    <a:firstRow>
      <a:tcTxStyle b="on" i="off">
        <a:fontRef idx="minor">
          <a:srgbClr val="099BDD"/>
        </a:fontRef>
        <a:srgbClr val="099BD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in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Col>
    <a:lastRow>
      <a:tcTxStyle b="on" i="off">
        <a:fontRef idx="min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381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lastRow>
    <a:firstRow>
      <a:tcTxStyle b="on" i="off">
        <a:fontRef idx="min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381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2C2C2C"/>
              </a:solidFill>
              <a:prstDash val="solid"/>
              <a:round/>
            </a:ln>
          </a:left>
          <a:right>
            <a:ln w="12700" cap="flat">
              <a:solidFill>
                <a:srgbClr val="2C2C2C"/>
              </a:solidFill>
              <a:prstDash val="solid"/>
              <a:round/>
            </a:ln>
          </a:right>
          <a:top>
            <a:ln w="12700" cap="flat">
              <a:solidFill>
                <a:srgbClr val="2C2C2C"/>
              </a:solidFill>
              <a:prstDash val="solid"/>
              <a:round/>
            </a:ln>
          </a:top>
          <a:bottom>
            <a:ln w="127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solidFill>
                <a:srgbClr val="2C2C2C"/>
              </a:solidFill>
              <a:prstDash val="solid"/>
              <a:round/>
            </a:ln>
          </a:insideH>
          <a:insideV>
            <a:ln w="12700" cap="flat">
              <a:solidFill>
                <a:srgbClr val="2C2C2C"/>
              </a:solidFill>
              <a:prstDash val="solid"/>
              <a:round/>
            </a:ln>
          </a:insideV>
        </a:tcBdr>
        <a:fill>
          <a:solidFill>
            <a:srgbClr val="2C2C2C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2C2C2C"/>
              </a:solidFill>
              <a:prstDash val="solid"/>
              <a:round/>
            </a:ln>
          </a:left>
          <a:right>
            <a:ln w="12700" cap="flat">
              <a:solidFill>
                <a:srgbClr val="2C2C2C"/>
              </a:solidFill>
              <a:prstDash val="solid"/>
              <a:round/>
            </a:ln>
          </a:right>
          <a:top>
            <a:ln w="12700" cap="flat">
              <a:solidFill>
                <a:srgbClr val="2C2C2C"/>
              </a:solidFill>
              <a:prstDash val="solid"/>
              <a:round/>
            </a:ln>
          </a:top>
          <a:bottom>
            <a:ln w="127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solidFill>
                <a:srgbClr val="2C2C2C"/>
              </a:solidFill>
              <a:prstDash val="solid"/>
              <a:round/>
            </a:ln>
          </a:insideH>
          <a:insideV>
            <a:ln w="12700" cap="flat">
              <a:solidFill>
                <a:srgbClr val="2C2C2C"/>
              </a:solidFill>
              <a:prstDash val="solid"/>
              <a:round/>
            </a:ln>
          </a:insideV>
        </a:tcBdr>
        <a:fill>
          <a:solidFill>
            <a:srgbClr val="2C2C2C">
              <a:alpha val="20000"/>
            </a:srgbClr>
          </a:solidFill>
        </a:fill>
      </a:tcStyle>
    </a:firstCol>
    <a:lastRow>
      <a:tcTxStyle b="on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2C2C2C"/>
              </a:solidFill>
              <a:prstDash val="solid"/>
              <a:round/>
            </a:ln>
          </a:left>
          <a:right>
            <a:ln w="12700" cap="flat">
              <a:solidFill>
                <a:srgbClr val="2C2C2C"/>
              </a:solidFill>
              <a:prstDash val="solid"/>
              <a:round/>
            </a:ln>
          </a:right>
          <a:top>
            <a:ln w="50800" cap="flat">
              <a:solidFill>
                <a:srgbClr val="2C2C2C"/>
              </a:solidFill>
              <a:prstDash val="solid"/>
              <a:round/>
            </a:ln>
          </a:top>
          <a:bottom>
            <a:ln w="127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solidFill>
                <a:srgbClr val="2C2C2C"/>
              </a:solidFill>
              <a:prstDash val="solid"/>
              <a:round/>
            </a:ln>
          </a:insideH>
          <a:insideV>
            <a:ln w="12700" cap="flat">
              <a:solidFill>
                <a:srgbClr val="2C2C2C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2C2C2C"/>
              </a:solidFill>
              <a:prstDash val="solid"/>
              <a:round/>
            </a:ln>
          </a:left>
          <a:right>
            <a:ln w="12700" cap="flat">
              <a:solidFill>
                <a:srgbClr val="2C2C2C"/>
              </a:solidFill>
              <a:prstDash val="solid"/>
              <a:round/>
            </a:ln>
          </a:right>
          <a:top>
            <a:ln w="127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solidFill>
                <a:srgbClr val="2C2C2C"/>
              </a:solidFill>
              <a:prstDash val="solid"/>
              <a:round/>
            </a:ln>
          </a:insideH>
          <a:insideV>
            <a:ln w="12700" cap="flat">
              <a:solidFill>
                <a:srgbClr val="2C2C2C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hape 9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1pPr>
    <a:lvl2pPr indent="228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2pPr>
    <a:lvl3pPr indent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3pPr>
    <a:lvl4pPr indent="685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4pPr>
    <a:lvl5pPr indent="9144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5pPr>
    <a:lvl6pPr indent="11430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6pPr>
    <a:lvl7pPr indent="1371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7pPr>
    <a:lvl8pPr indent="1600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8pPr>
    <a:lvl9pPr indent="1828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/>
        </p:nvSpPr>
        <p:spPr>
          <a:xfrm>
            <a:off x="-6843" y="2059010"/>
            <a:ext cx="12195668" cy="182880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365758" y="2166364"/>
            <a:ext cx="11471566" cy="1739349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/>
            </a:lvl1pPr>
          </a:lstStyle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524000" y="3996249"/>
            <a:ext cx="9144000" cy="1309257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/>
            </a:lvl1pPr>
            <a:lvl2pPr marL="0" indent="0" algn="ctr">
              <a:buClrTx/>
              <a:buSzTx/>
              <a:buNone/>
              <a:defRPr sz="2000"/>
            </a:lvl2pPr>
            <a:lvl3pPr marL="0" indent="0" algn="ctr">
              <a:buClrTx/>
              <a:buSzTx/>
              <a:buNone/>
              <a:defRPr sz="2000"/>
            </a:lvl3pPr>
            <a:lvl4pPr marL="0" indent="0" algn="ctr">
              <a:buClrTx/>
              <a:buSzTx/>
              <a:buNone/>
              <a:defRPr sz="2000"/>
            </a:lvl4pPr>
            <a:lvl5pPr marL="0" indent="0" algn="ctr">
              <a:buClrTx/>
              <a:buSz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6"/>
          <p:cNvSpPr/>
          <p:nvPr/>
        </p:nvSpPr>
        <p:spPr>
          <a:xfrm>
            <a:off x="-6843" y="2059010"/>
            <a:ext cx="12195668" cy="1828802"/>
          </a:xfrm>
          <a:prstGeom prst="rect">
            <a:avLst/>
          </a:prstGeom>
          <a:solidFill>
            <a:srgbClr val="099BDD"/>
          </a:solidFill>
          <a:ln w="12700"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32" name="Title Text"/>
          <p:cNvSpPr txBox="1"/>
          <p:nvPr>
            <p:ph type="title"/>
          </p:nvPr>
        </p:nvSpPr>
        <p:spPr>
          <a:xfrm>
            <a:off x="833191" y="2208877"/>
            <a:ext cx="10515601" cy="1676402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sz="quarter" idx="1"/>
          </p:nvPr>
        </p:nvSpPr>
        <p:spPr>
          <a:xfrm>
            <a:off x="833191" y="4010333"/>
            <a:ext cx="10515601" cy="1174641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1pPr>
            <a:lvl2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2pPr>
            <a:lvl3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3pPr>
            <a:lvl4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4pPr>
            <a:lvl5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9BDD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half" idx="1"/>
          </p:nvPr>
        </p:nvSpPr>
        <p:spPr>
          <a:xfrm>
            <a:off x="1205342" y="2011678"/>
            <a:ext cx="4754883" cy="420624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quarter" idx="1"/>
          </p:nvPr>
        </p:nvSpPr>
        <p:spPr>
          <a:xfrm>
            <a:off x="1207008" y="1913470"/>
            <a:ext cx="4754880" cy="743096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2100"/>
            </a:lvl1pPr>
            <a:lvl2pPr marL="0" indent="0">
              <a:buClrTx/>
              <a:buSzTx/>
              <a:buNone/>
              <a:defRPr sz="2100"/>
            </a:lvl2pPr>
            <a:lvl3pPr marL="0" indent="0">
              <a:buClrTx/>
              <a:buSzTx/>
              <a:buNone/>
              <a:defRPr sz="2100"/>
            </a:lvl3pPr>
            <a:lvl4pPr marL="0" indent="0">
              <a:buClrTx/>
              <a:buSzTx/>
              <a:buNone/>
              <a:defRPr sz="2100"/>
            </a:lvl4pPr>
            <a:lvl5pPr marL="0" indent="0">
              <a:buClrTx/>
              <a:buSz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Text Placeholder 4"/>
          <p:cNvSpPr/>
          <p:nvPr>
            <p:ph type="body" sz="quarter" idx="21"/>
          </p:nvPr>
        </p:nvSpPr>
        <p:spPr>
          <a:xfrm>
            <a:off x="6231230" y="1913470"/>
            <a:ext cx="4754882" cy="743096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half" idx="1"/>
          </p:nvPr>
        </p:nvSpPr>
        <p:spPr>
          <a:xfrm>
            <a:off x="1207008" y="2120052"/>
            <a:ext cx="6126480" cy="4114803"/>
          </a:xfrm>
          <a:prstGeom prst="rect">
            <a:avLst/>
          </a:prstGeom>
        </p:spPr>
        <p:txBody>
          <a:bodyPr/>
          <a:lstStyle>
            <a:lvl1pPr marL="182879" indent="-182879">
              <a:defRPr sz="3200"/>
            </a:lvl1pPr>
            <a:lvl2pPr marL="437605" indent="-209004">
              <a:defRPr sz="3200"/>
            </a:lvl2pPr>
            <a:lvl3pPr marL="701040" indent="-243840">
              <a:defRPr sz="3200"/>
            </a:lvl3pPr>
            <a:lvl4pPr marL="978408" indent="-292608">
              <a:defRPr sz="3200"/>
            </a:lvl4pPr>
            <a:lvl5pPr marL="1207008" indent="-292608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Text Placeholder 3"/>
          <p:cNvSpPr/>
          <p:nvPr>
            <p:ph type="body" sz="quarter" idx="21"/>
          </p:nvPr>
        </p:nvSpPr>
        <p:spPr>
          <a:xfrm>
            <a:off x="7789023" y="2147484"/>
            <a:ext cx="3200402" cy="343232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6" name="Picture Placeholder 2"/>
          <p:cNvSpPr/>
          <p:nvPr>
            <p:ph type="pic" sz="half" idx="21"/>
          </p:nvPr>
        </p:nvSpPr>
        <p:spPr>
          <a:xfrm>
            <a:off x="1280160" y="2211494"/>
            <a:ext cx="6126480" cy="39319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7" name="Body Level One…"/>
          <p:cNvSpPr txBox="1"/>
          <p:nvPr>
            <p:ph type="body" sz="quarter" idx="1"/>
          </p:nvPr>
        </p:nvSpPr>
        <p:spPr>
          <a:xfrm>
            <a:off x="7790688" y="2150621"/>
            <a:ext cx="3200401" cy="342900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5000"/>
              </a:lnSpc>
              <a:buClrTx/>
              <a:buSzTx/>
              <a:buNone/>
              <a:defRPr sz="1800"/>
            </a:lvl1pPr>
            <a:lvl2pPr marL="0" indent="0">
              <a:lnSpc>
                <a:spcPct val="95000"/>
              </a:lnSpc>
              <a:buClrTx/>
              <a:buSzTx/>
              <a:buNone/>
              <a:defRPr sz="1800"/>
            </a:lvl2pPr>
            <a:lvl3pPr marL="0" indent="0">
              <a:lnSpc>
                <a:spcPct val="95000"/>
              </a:lnSpc>
              <a:buClrTx/>
              <a:buSzTx/>
              <a:buNone/>
              <a:defRPr sz="1800"/>
            </a:lvl3pPr>
            <a:lvl4pPr marL="0" indent="0">
              <a:lnSpc>
                <a:spcPct val="95000"/>
              </a:lnSpc>
              <a:buClrTx/>
              <a:buSzTx/>
              <a:buNone/>
              <a:defRPr sz="1800"/>
            </a:lvl4pPr>
            <a:lvl5pPr marL="0" indent="0">
              <a:lnSpc>
                <a:spcPct val="95000"/>
              </a:lnSpc>
              <a:buClrTx/>
              <a:buSzTx/>
              <a:buNone/>
              <a:defRPr sz="1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99B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81" y="176109"/>
            <a:ext cx="12188956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1202919" y="284174"/>
            <a:ext cx="9784082" cy="1508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1202919" y="2011678"/>
            <a:ext cx="9784082" cy="42062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0658926" y="6470797"/>
            <a:ext cx="256539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1pPr>
      <a:lvl2pPr marL="429768" marR="0" indent="-201166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2pPr>
      <a:lvl3pPr marL="680719" marR="0" indent="-22351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3pPr>
      <a:lvl4pPr marL="937260" marR="0" indent="-25145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4pPr>
      <a:lvl5pPr marL="11658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5pPr>
      <a:lvl6pPr marL="13703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6pPr>
      <a:lvl7pPr marL="15575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7pPr>
      <a:lvl8pPr marL="17147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8pPr>
      <a:lvl9pPr marL="1891925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ubtitle 2"/>
          <p:cNvSpPr txBox="1"/>
          <p:nvPr>
            <p:ph type="subTitle" sz="half" idx="1"/>
          </p:nvPr>
        </p:nvSpPr>
        <p:spPr>
          <a:xfrm>
            <a:off x="1579471" y="4091714"/>
            <a:ext cx="9144001" cy="2927050"/>
          </a:xfrm>
          <a:prstGeom prst="rect">
            <a:avLst/>
          </a:prstGeom>
        </p:spPr>
        <p:txBody>
          <a:bodyPr/>
          <a:lstStyle/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</a:pPr>
            <a:r>
              <a:t>HURRICANE SEASON (as if you hadn’t heard…)</a:t>
            </a:r>
          </a:p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</a:pPr>
            <a:r>
              <a:t>Post storm recovery advice for those in ’hurricane zone’</a:t>
            </a:r>
          </a:p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</a:pPr>
            <a:r>
              <a:t>Practice defensive driving all the time; here’s how</a:t>
            </a:r>
          </a:p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</a:pPr>
            <a:r>
              <a:t>Hand and finger safety reminders</a:t>
            </a:r>
          </a:p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</a:pPr>
            <a:r>
              <a:t>Remember to report ‘close calls!’</a:t>
            </a:r>
          </a:p>
        </p:txBody>
      </p:sp>
      <p:pic>
        <p:nvPicPr>
          <p:cNvPr id="98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49179" y="27310"/>
            <a:ext cx="5400075" cy="1971457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TextBox 5"/>
          <p:cNvSpPr txBox="1"/>
          <p:nvPr/>
        </p:nvSpPr>
        <p:spPr>
          <a:xfrm>
            <a:off x="543326" y="2450021"/>
            <a:ext cx="11216290" cy="10566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5400">
                <a:ln w="12700" cap="flat">
                  <a:solidFill>
                    <a:srgbClr val="F2F2F2"/>
                  </a:solidFill>
                  <a:prstDash val="solid"/>
                  <a:round/>
                </a:ln>
                <a:solidFill>
                  <a:srgbClr val="4FB2FF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/>
            <a:r>
              <a:t>September Safety Info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1"/>
          <p:cNvSpPr txBox="1"/>
          <p:nvPr>
            <p:ph type="title"/>
          </p:nvPr>
        </p:nvSpPr>
        <p:spPr>
          <a:xfrm>
            <a:off x="234894" y="174108"/>
            <a:ext cx="11358719" cy="1508762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Severe weather safety practices</a:t>
            </a:r>
          </a:p>
        </p:txBody>
      </p:sp>
      <p:sp>
        <p:nvSpPr>
          <p:cNvPr id="102" name="Content Placeholder 2"/>
          <p:cNvSpPr txBox="1"/>
          <p:nvPr>
            <p:ph type="body" idx="1"/>
          </p:nvPr>
        </p:nvSpPr>
        <p:spPr>
          <a:xfrm>
            <a:off x="263118" y="2308011"/>
            <a:ext cx="11015134" cy="4206244"/>
          </a:xfrm>
          <a:prstGeom prst="rect">
            <a:avLst/>
          </a:prstGeom>
        </p:spPr>
        <p:txBody>
          <a:bodyPr/>
          <a:lstStyle/>
          <a:p>
            <a:pPr marL="182879" indent="-182879">
              <a:lnSpc>
                <a:spcPct val="72000"/>
              </a:lnSpc>
              <a:defRPr sz="2000"/>
            </a:pPr>
            <a:r>
              <a:t>We usually have a pretty good LEAD TIME to plan for storm arrival</a:t>
            </a:r>
          </a:p>
          <a:p>
            <a:pPr marL="182879" indent="-182879">
              <a:lnSpc>
                <a:spcPct val="72000"/>
              </a:lnSpc>
              <a:defRPr sz="2000"/>
            </a:pPr>
            <a:r>
              <a:t>Most people have brains enough to shelter safely </a:t>
            </a:r>
            <a:r>
              <a:rPr u="sng"/>
              <a:t>during </a:t>
            </a:r>
            <a:r>
              <a:t>the event.</a:t>
            </a:r>
          </a:p>
          <a:p>
            <a:pPr marL="182879" indent="-182879">
              <a:lnSpc>
                <a:spcPct val="72000"/>
              </a:lnSpc>
              <a:defRPr sz="2000" u="sng"/>
            </a:pPr>
            <a:r>
              <a:t>Post Storm recovery </a:t>
            </a:r>
            <a:r>
              <a:rPr u="none"/>
              <a:t>is when the most fatalities occur. Among the top ten causes:</a:t>
            </a:r>
          </a:p>
          <a:p>
            <a:pPr marL="182879" indent="-182879">
              <a:lnSpc>
                <a:spcPct val="72000"/>
              </a:lnSpc>
              <a:defRPr sz="2000"/>
            </a:pPr>
          </a:p>
          <a:p>
            <a:pPr lvl="1" marL="411480" indent="-182879">
              <a:lnSpc>
                <a:spcPct val="72000"/>
              </a:lnSpc>
              <a:spcBef>
                <a:spcPts val="400"/>
              </a:spcBef>
              <a:buFont typeface="Arial"/>
              <a:buChar char="•"/>
              <a:defRPr sz="1800"/>
            </a:pPr>
            <a:r>
              <a:t>Trying to cross flooded areas in a vehicle or on foot – results in drowning</a:t>
            </a:r>
          </a:p>
          <a:p>
            <a:pPr lvl="2" marL="640080" indent="-182880">
              <a:lnSpc>
                <a:spcPct val="72000"/>
              </a:lnSpc>
              <a:spcBef>
                <a:spcPts val="400"/>
              </a:spcBef>
              <a:buFont typeface="Arial"/>
              <a:buChar char="•"/>
              <a:defRPr sz="1600"/>
            </a:pPr>
            <a:r>
              <a:t>Flowing water up to your knees can knock you off your feet</a:t>
            </a:r>
          </a:p>
          <a:p>
            <a:pPr lvl="1" marL="411480" indent="-182879">
              <a:lnSpc>
                <a:spcPct val="72000"/>
              </a:lnSpc>
              <a:spcBef>
                <a:spcPts val="400"/>
              </a:spcBef>
              <a:buFont typeface="Arial"/>
              <a:buChar char="•"/>
              <a:defRPr sz="1800"/>
            </a:pPr>
            <a:r>
              <a:t>Electrocution – downed wires in fallen trees; other electrical contact</a:t>
            </a:r>
          </a:p>
          <a:p>
            <a:pPr lvl="1" marL="411480" indent="-182879">
              <a:lnSpc>
                <a:spcPct val="72000"/>
              </a:lnSpc>
              <a:spcBef>
                <a:spcPts val="400"/>
              </a:spcBef>
              <a:buFont typeface="Arial"/>
              <a:buChar char="•"/>
              <a:defRPr sz="1800"/>
            </a:pPr>
            <a:r>
              <a:t>Chain Saw injuries – very common; very few persons follow safety rules with chain saws</a:t>
            </a:r>
          </a:p>
          <a:p>
            <a:pPr lvl="1" marL="411480" indent="-182879">
              <a:lnSpc>
                <a:spcPct val="72000"/>
              </a:lnSpc>
              <a:spcBef>
                <a:spcPts val="400"/>
              </a:spcBef>
              <a:buFont typeface="Arial"/>
              <a:buChar char="•"/>
              <a:defRPr sz="1800"/>
            </a:pPr>
            <a:r>
              <a:t>Falls from weakened structures; </a:t>
            </a:r>
          </a:p>
          <a:p>
            <a:pPr lvl="1" marL="411480" indent="-182879">
              <a:lnSpc>
                <a:spcPct val="72000"/>
              </a:lnSpc>
              <a:spcBef>
                <a:spcPts val="400"/>
              </a:spcBef>
              <a:buFont typeface="Arial"/>
              <a:buChar char="•"/>
              <a:defRPr sz="1800"/>
            </a:pPr>
            <a:r>
              <a:t>Collapse or struck by – trees, structures, infrastructure, other</a:t>
            </a:r>
          </a:p>
          <a:p>
            <a:pPr lvl="1" marL="411480" indent="-182879">
              <a:lnSpc>
                <a:spcPct val="72000"/>
              </a:lnSpc>
              <a:spcBef>
                <a:spcPts val="400"/>
              </a:spcBef>
              <a:buFont typeface="Arial"/>
              <a:buChar char="•"/>
              <a:defRPr sz="1800"/>
            </a:pPr>
            <a:r>
              <a:t>Vehicle accident – no power to traffic signals; no lighting; vehicle roll over &amp; ejection; no seat belt</a:t>
            </a:r>
          </a:p>
          <a:p>
            <a:pPr lvl="1" marL="411480" indent="-182879">
              <a:lnSpc>
                <a:spcPct val="72000"/>
              </a:lnSpc>
              <a:spcBef>
                <a:spcPts val="400"/>
              </a:spcBef>
              <a:buFont typeface="Arial"/>
              <a:buChar char="•"/>
              <a:defRPr sz="1800"/>
            </a:pPr>
            <a:r>
              <a:t>Remember: hospitals may not be functioning in hard hit areas; EMS may not be available; you are on your own.</a:t>
            </a:r>
          </a:p>
          <a:p>
            <a:pPr lvl="1" marL="411480" indent="-182879">
              <a:lnSpc>
                <a:spcPct val="72000"/>
              </a:lnSpc>
              <a:spcBef>
                <a:spcPts val="400"/>
              </a:spcBef>
              <a:buFont typeface="Arial"/>
              <a:buChar char="•"/>
              <a:defRPr sz="1800"/>
            </a:pPr>
            <a:r>
              <a:t>Secondary risks: sanitation &amp; health conditions, contamination, dehydration; fatigue, etc.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1"/>
          <p:cNvSpPr txBox="1"/>
          <p:nvPr>
            <p:ph type="title"/>
          </p:nvPr>
        </p:nvSpPr>
        <p:spPr>
          <a:xfrm>
            <a:off x="1166632" y="223699"/>
            <a:ext cx="9784082" cy="1508762"/>
          </a:xfrm>
          <a:prstGeom prst="rect">
            <a:avLst/>
          </a:prstGeom>
        </p:spPr>
        <p:txBody>
          <a:bodyPr/>
          <a:lstStyle/>
          <a:p>
            <a:pPr/>
            <a:r>
              <a:t>Post Storm Recovery</a:t>
            </a:r>
          </a:p>
        </p:txBody>
      </p:sp>
      <p:sp>
        <p:nvSpPr>
          <p:cNvPr id="105" name="Content Placeholder 2"/>
          <p:cNvSpPr txBox="1"/>
          <p:nvPr>
            <p:ph type="body" idx="1"/>
          </p:nvPr>
        </p:nvSpPr>
        <p:spPr>
          <a:xfrm>
            <a:off x="519537" y="2398889"/>
            <a:ext cx="9784082" cy="3922889"/>
          </a:xfrm>
          <a:prstGeom prst="rect">
            <a:avLst/>
          </a:prstGeom>
        </p:spPr>
        <p:txBody>
          <a:bodyPr/>
          <a:lstStyle/>
          <a:p>
            <a:pPr marL="182879" indent="-182879">
              <a:defRPr sz="1800"/>
            </a:pPr>
            <a:r>
              <a:t>Plan for power interruption. Back up generator is handy. Plan for re-fueling safety, ventilation for exhaust; fire extinguisher; electrical safety; use HD grade extension cords; check the routing – avoid pinch or chafe cords; avoid overload on generator; overheating of motors</a:t>
            </a:r>
          </a:p>
          <a:p>
            <a:pPr marL="182879" indent="-182879">
              <a:defRPr sz="1800"/>
            </a:pPr>
            <a:r>
              <a:t>In extreme cases: Pre-stock food and water with long shelf life; coordinate storage and fridge or freezer for perishable foods; consider MRE’s from sporting goods stores; camping supplies for cooking, sleeping, sanitation and hygiene, washing, laundry, etc. </a:t>
            </a:r>
          </a:p>
          <a:p>
            <a:pPr marL="182879" indent="-182879">
              <a:defRPr sz="1800"/>
            </a:pPr>
            <a:r>
              <a:t>Load up on batteries, alternate power sources such as hand crank radios and lights; tarps, duct tape, rope and twine, tools for clearing debris, safety gear, sanitizer, work clothing, rugged footwear</a:t>
            </a:r>
          </a:p>
          <a:p>
            <a:pPr marL="182879" indent="-182879">
              <a:defRPr sz="1800"/>
            </a:pPr>
            <a:r>
              <a:t>If in low lying areas, figure out how to protect your stuff from flooding – raise it up higher, build sand bag berms; relocate; waterproof, etc.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1"/>
          <p:cNvSpPr txBox="1"/>
          <p:nvPr>
            <p:ph type="title"/>
          </p:nvPr>
        </p:nvSpPr>
        <p:spPr>
          <a:xfrm>
            <a:off x="355074" y="461973"/>
            <a:ext cx="11046791" cy="1087427"/>
          </a:xfrm>
          <a:prstGeom prst="rect">
            <a:avLst/>
          </a:prstGeom>
        </p:spPr>
        <p:txBody>
          <a:bodyPr/>
          <a:lstStyle/>
          <a:p>
            <a:pPr/>
            <a:r>
              <a:t>Defensive Driving – Storm or Not</a:t>
            </a:r>
          </a:p>
        </p:txBody>
      </p:sp>
      <p:sp>
        <p:nvSpPr>
          <p:cNvPr id="108" name="Content Placeholder 2"/>
          <p:cNvSpPr txBox="1"/>
          <p:nvPr>
            <p:ph type="body" idx="1"/>
          </p:nvPr>
        </p:nvSpPr>
        <p:spPr>
          <a:xfrm>
            <a:off x="313265" y="2011679"/>
            <a:ext cx="11633203" cy="4592321"/>
          </a:xfrm>
          <a:prstGeom prst="rect">
            <a:avLst/>
          </a:prstGeom>
        </p:spPr>
        <p:txBody>
          <a:bodyPr/>
          <a:lstStyle/>
          <a:p>
            <a:pPr marL="182879" indent="-182879">
              <a:lnSpc>
                <a:spcPct val="81000"/>
              </a:lnSpc>
              <a:defRPr sz="1800"/>
            </a:pPr>
            <a:r>
              <a:t>Practice the “5 Keys” – Aim High! Leave 4 second following distance - </a:t>
            </a:r>
            <a:endParaRPr sz="2000"/>
          </a:p>
          <a:p>
            <a:pPr marL="182879" indent="-182879">
              <a:lnSpc>
                <a:spcPct val="81000"/>
              </a:lnSpc>
              <a:defRPr sz="1800"/>
            </a:pPr>
            <a:r>
              <a:t>In areas where power is out, use EXTREME CAUTION in and around signalized intersections. There are no rules governing who goes where, when. We had a fatality last year in Richmond during blizzard, signals not working.</a:t>
            </a:r>
            <a:endParaRPr sz="2000"/>
          </a:p>
          <a:p>
            <a:pPr marL="182879" indent="-182879">
              <a:lnSpc>
                <a:spcPct val="81000"/>
              </a:lnSpc>
              <a:defRPr sz="1800"/>
            </a:pPr>
            <a:r>
              <a:t>Avoid high water. The bottom of vehicle is sealed and will ‘float’ the vehicle like a tea cup. Including 4 wheel drive and SUV’s etc. Pick ups, add weight for stability. Hub cap height water is the limit.</a:t>
            </a:r>
            <a:endParaRPr sz="2000"/>
          </a:p>
          <a:p>
            <a:pPr marL="182879" indent="-182879">
              <a:lnSpc>
                <a:spcPct val="81000"/>
              </a:lnSpc>
              <a:defRPr sz="1800"/>
            </a:pPr>
            <a:r>
              <a:t>Check wiper blade condition; check fluids under the hood; check tire pressures, check spare tire</a:t>
            </a:r>
            <a:endParaRPr sz="2000"/>
          </a:p>
          <a:p>
            <a:pPr marL="182879" indent="-182879">
              <a:lnSpc>
                <a:spcPct val="81000"/>
              </a:lnSpc>
              <a:defRPr sz="1800"/>
            </a:pPr>
            <a:r>
              <a:t>Top off fuel tank; use caution if transporting portable gas cans, cylinders, etc. Secure against spillage; check fire extinguisher; fire blanket</a:t>
            </a:r>
            <a:endParaRPr sz="2000"/>
          </a:p>
          <a:p>
            <a:pPr marL="182879" indent="-182879">
              <a:lnSpc>
                <a:spcPct val="81000"/>
              </a:lnSpc>
              <a:defRPr sz="1800"/>
            </a:pPr>
            <a:r>
              <a:t>Be aware of static electricity discharge - do not fill container on truck bed or vehicle – place on ground</a:t>
            </a:r>
            <a:endParaRPr sz="2000"/>
          </a:p>
          <a:p>
            <a:pPr marL="182879" indent="-182879">
              <a:lnSpc>
                <a:spcPct val="81000"/>
              </a:lnSpc>
              <a:defRPr sz="1800"/>
            </a:pPr>
            <a:r>
              <a:t>Keep speed moderate in storm conditions; animals and critters may be displaced and get onto the road</a:t>
            </a:r>
            <a:endParaRPr sz="2000"/>
          </a:p>
          <a:p>
            <a:pPr marL="182879" indent="-182879">
              <a:lnSpc>
                <a:spcPct val="81000"/>
              </a:lnSpc>
              <a:defRPr sz="1800"/>
            </a:pPr>
            <a:r>
              <a:t>Be alert for OVERHEAD hazards such as leaning trees, hanging limbs, etc. </a:t>
            </a:r>
            <a:endParaRPr sz="2000"/>
          </a:p>
          <a:p>
            <a:pPr marL="182879" indent="-182879">
              <a:lnSpc>
                <a:spcPct val="81000"/>
              </a:lnSpc>
              <a:defRPr sz="1800"/>
            </a:pPr>
            <a:r>
              <a:t>You will encounter debris on the road. Fallen trees may have power lines tangled in them, do a survey before jumping in to cut your way out.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ontent Placeholder 2"/>
          <p:cNvSpPr txBox="1"/>
          <p:nvPr/>
        </p:nvSpPr>
        <p:spPr>
          <a:xfrm>
            <a:off x="375608" y="2385036"/>
            <a:ext cx="11633203" cy="45923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marL="210311" indent="-210311" defTabSz="841247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024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Wear the right glove for the job. Even a rag will protect.</a:t>
            </a:r>
          </a:p>
          <a:p>
            <a:pPr marL="210311" indent="-210311" defTabSz="841247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024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Use a tool, not your bare hands. Let the tool do the work.</a:t>
            </a:r>
          </a:p>
          <a:p>
            <a:pPr marL="210311" indent="-210311" defTabSz="841247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024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LOOK for </a:t>
            </a:r>
            <a:r>
              <a:rPr b="1" i="1" u="sng"/>
              <a:t>pinch points</a:t>
            </a:r>
            <a:r>
              <a:t>. Protect against crush, cut, pinch, etc.</a:t>
            </a:r>
          </a:p>
          <a:p>
            <a:pPr marL="210311" indent="-210311" defTabSz="841247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024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Know what you are handling: can it move, spring, drop, release, etc.</a:t>
            </a:r>
          </a:p>
          <a:p>
            <a:pPr marL="210311" indent="-210311" defTabSz="841247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024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Get assistance if needed. Rarely is the job an emergency. </a:t>
            </a:r>
          </a:p>
          <a:p>
            <a:pPr marL="210311" indent="-210311" defTabSz="841247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024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Stay in protected areas, be ready to move, leave yourself an ‘OUT’.</a:t>
            </a:r>
          </a:p>
          <a:p>
            <a:pPr marL="210311" indent="-210311" defTabSz="841247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024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Use correct posture when exerting high hand force. This can prevent strain or sprain. </a:t>
            </a:r>
          </a:p>
          <a:p>
            <a:pPr marL="210311" indent="-210311" defTabSz="841247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024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Make sure you have good grip when lifting and handling. Use a Vise Grip plier or clamp</a:t>
            </a:r>
          </a:p>
          <a:p>
            <a:pPr marL="210311" indent="-210311" defTabSz="841247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024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“It Slipped” is a common explanation on hand injury accident reports. Learn from it. </a:t>
            </a:r>
          </a:p>
          <a:p>
            <a:pPr marL="210311" indent="-210311" defTabSz="841247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024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Keep your first aid kit handy; check that it’s up to date. Ice, elevation, Ibuprofen. </a:t>
            </a:r>
          </a:p>
          <a:p>
            <a:pPr marL="210311" indent="-210311" defTabSz="841247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024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111" name="BACK TO SCHOOL SAFETY REMINDERS"/>
          <p:cNvSpPr txBox="1"/>
          <p:nvPr/>
        </p:nvSpPr>
        <p:spPr>
          <a:xfrm>
            <a:off x="178285" y="650806"/>
            <a:ext cx="9812446" cy="6965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lnSpc>
                <a:spcPct val="85000"/>
              </a:lnSpc>
              <a:defRPr cap="all" sz="4000">
                <a:solidFill>
                  <a:srgbClr val="099BDD"/>
                </a:solidFill>
              </a:defRPr>
            </a:pPr>
            <a:r>
              <a:t>OUCH!</a:t>
            </a:r>
            <a:r>
              <a:rPr>
                <a:latin typeface="Trebuchet MS"/>
                <a:ea typeface="Trebuchet MS"/>
                <a:cs typeface="Trebuchet MS"/>
                <a:sym typeface="Trebuchet MS"/>
              </a:rPr>
              <a:t> Hand &amp; Finger Injury Avoidance</a:t>
            </a:r>
          </a:p>
        </p:txBody>
      </p:sp>
      <p:pic>
        <p:nvPicPr>
          <p:cNvPr id="112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484110" y="536045"/>
            <a:ext cx="1394450" cy="118696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3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715677" y="2389038"/>
            <a:ext cx="2212685" cy="207992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MEMBER: Report Close Calls!"/>
          <p:cNvSpPr txBox="1"/>
          <p:nvPr>
            <p:ph type="title"/>
          </p:nvPr>
        </p:nvSpPr>
        <p:spPr>
          <a:xfrm>
            <a:off x="1202918" y="284175"/>
            <a:ext cx="9784083" cy="1508762"/>
          </a:xfrm>
          <a:prstGeom prst="rect">
            <a:avLst/>
          </a:prstGeom>
        </p:spPr>
        <p:txBody>
          <a:bodyPr/>
          <a:lstStyle>
            <a:lvl1pPr algn="ctr">
              <a:defRPr i="1" sz="3600" u="sng">
                <a:solidFill>
                  <a:srgbClr val="FF0000"/>
                </a:solidFill>
              </a:defRPr>
            </a:lvl1pPr>
          </a:lstStyle>
          <a:p>
            <a:pPr/>
            <a:r>
              <a:t>REMEMBER: Report Close Calls!</a:t>
            </a:r>
          </a:p>
        </p:txBody>
      </p:sp>
      <p:sp>
        <p:nvSpPr>
          <p:cNvPr id="116" name="Report Close Calls- this is how an organization LEARNS TO PROTECT ITSELF. Also known as ‘Lessons Learned’.…"/>
          <p:cNvSpPr txBox="1"/>
          <p:nvPr>
            <p:ph type="body" idx="1"/>
          </p:nvPr>
        </p:nvSpPr>
        <p:spPr>
          <a:xfrm>
            <a:off x="1202918" y="2011678"/>
            <a:ext cx="9784083" cy="4206243"/>
          </a:xfrm>
          <a:prstGeom prst="rect">
            <a:avLst/>
          </a:prstGeom>
        </p:spPr>
        <p:txBody>
          <a:bodyPr/>
          <a:lstStyle/>
          <a:p>
            <a:pPr marL="182879" indent="-182879">
              <a:defRPr sz="2000" u="sng">
                <a:solidFill>
                  <a:schemeClr val="accent2"/>
                </a:solidFill>
              </a:defRPr>
            </a:pPr>
            <a:r>
              <a:t>Report Close Calls</a:t>
            </a:r>
            <a:r>
              <a:rPr u="none">
                <a:solidFill>
                  <a:srgbClr val="FFFFFF"/>
                </a:solidFill>
              </a:rPr>
              <a:t>- this is how an organization LEARNS TO PROTECT ITSELF. Also known as ‘Lessons Learned’. </a:t>
            </a:r>
          </a:p>
          <a:p>
            <a:pPr marL="182879" indent="-182879">
              <a:defRPr sz="2000"/>
            </a:pPr>
            <a:r>
              <a:t>The Close Call you report today could mean an accident avoided next week. </a:t>
            </a:r>
          </a:p>
          <a:p>
            <a:pPr marL="182879" indent="-182879">
              <a:defRPr sz="2000" u="sng">
                <a:solidFill>
                  <a:srgbClr val="803106"/>
                </a:solidFill>
              </a:defRPr>
            </a:pPr>
            <a:r>
              <a:t>Active engagement and pursuit of Continuous Improvement </a:t>
            </a:r>
            <a:r>
              <a:rPr u="none">
                <a:solidFill>
                  <a:srgbClr val="FFFFFF"/>
                </a:solidFill>
              </a:rPr>
              <a:t>in work processes are better indicators — ask yourself what </a:t>
            </a:r>
            <a:r>
              <a:rPr u="none">
                <a:solidFill>
                  <a:srgbClr val="414144"/>
                </a:solidFill>
              </a:rPr>
              <a:t>SAFETY </a:t>
            </a:r>
            <a:r>
              <a:rPr u="none">
                <a:solidFill>
                  <a:srgbClr val="FFFFFF"/>
                </a:solidFill>
              </a:rPr>
              <a:t>means to YOU? </a:t>
            </a:r>
          </a:p>
          <a:p>
            <a:pPr marL="182879" indent="-182879">
              <a:defRPr sz="2000"/>
            </a:pPr>
            <a:r>
              <a:t>Contribute your ideas for improvement at safety meetings.</a:t>
            </a:r>
          </a:p>
          <a:p>
            <a:pPr marL="182879" indent="-182879">
              <a:defRPr sz="2000"/>
            </a:pPr>
            <a:r>
              <a:t>Just because that’s the way it’s ‘always been done’ does not signify permanence or correctness. </a:t>
            </a:r>
          </a:p>
          <a:p>
            <a:pPr marL="182879" indent="-182879">
              <a:defRPr sz="2000"/>
            </a:pPr>
            <a:r>
              <a:t>Safety Suggestions? Speak Up!!  There is always a ‘Better Way’ !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2C2C2C"/>
      </a:dk1>
      <a:lt1>
        <a:srgbClr val="099BDD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99BDD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99BDD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