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761999" y="4233333"/>
            <a:ext cx="10766780" cy="2441224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81000"/>
              </a:lnSpc>
              <a:defRPr sz="2400"/>
            </a:pPr>
            <a:r>
              <a:t>Nuclear WINTER continues</a:t>
            </a:r>
          </a:p>
          <a:p>
            <a:pPr algn="l">
              <a:lnSpc>
                <a:spcPct val="81000"/>
              </a:lnSpc>
              <a:defRPr sz="2400"/>
            </a:pPr>
            <a:r>
              <a:t>ICE &amp; Cold – SLICK roads – Defensive Driving </a:t>
            </a:r>
          </a:p>
          <a:p>
            <a:pPr algn="l">
              <a:lnSpc>
                <a:spcPct val="81000"/>
              </a:lnSpc>
              <a:defRPr sz="2400"/>
            </a:pPr>
            <a:r>
              <a:t>Hydro-Plane Advisory</a:t>
            </a:r>
          </a:p>
          <a:p>
            <a:pPr algn="l">
              <a:lnSpc>
                <a:spcPct val="81000"/>
              </a:lnSpc>
              <a:defRPr sz="2400"/>
            </a:pPr>
            <a:r>
              <a:t>Ergonomics for cold – hand &amp; finger, shoulder and arm strains common</a:t>
            </a:r>
          </a:p>
          <a:p>
            <a:pPr algn="l">
              <a:lnSpc>
                <a:spcPct val="81000"/>
              </a:lnSpc>
              <a:defRPr sz="2400"/>
            </a:pPr>
            <a:r>
              <a:t>Flu Season Advisory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186831" y="2399625"/>
            <a:ext cx="11216290" cy="202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    February Safety Info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-352779" y="174108"/>
            <a:ext cx="11946391" cy="1508762"/>
          </a:xfrm>
          <a:prstGeom prst="rect">
            <a:avLst/>
          </a:prstGeom>
        </p:spPr>
        <p:txBody>
          <a:bodyPr/>
          <a:lstStyle/>
          <a:p>
            <a:pPr algn="ctr"/>
            <a:r>
              <a:t>Freeze /Thaw &amp; Infrastructure= </a:t>
            </a:r>
            <a:br/>
            <a:r>
              <a:t>Lifetime Employment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263118" y="2308012"/>
            <a:ext cx="11392659" cy="420624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sz="2000"/>
            </a:pPr>
            <a:r>
              <a:t>We’d be better off without it, but this is another Nuclear Winter </a:t>
            </a:r>
            <a:endParaRPr sz="1800"/>
          </a:p>
          <a:p>
            <a:pPr>
              <a:lnSpc>
                <a:spcPct val="81000"/>
              </a:lnSpc>
              <a:defRPr sz="2000"/>
            </a:pPr>
            <a:r>
              <a:t>Black Ice; rime, frost, melting runoff accumulates on ramps as temps fall, etc.</a:t>
            </a:r>
            <a:endParaRPr sz="1800"/>
          </a:p>
          <a:p>
            <a:pPr>
              <a:lnSpc>
                <a:spcPct val="81000"/>
              </a:lnSpc>
              <a:defRPr sz="2000"/>
            </a:pPr>
            <a:r>
              <a:t>We need to be </a:t>
            </a:r>
            <a:r>
              <a:rPr u="sng"/>
              <a:t>alert and aware for the condition</a:t>
            </a:r>
            <a:r>
              <a:t> </a:t>
            </a:r>
            <a:r>
              <a:t>–</a:t>
            </a:r>
            <a:r>
              <a:t> for example, watch out for ice on on/off ramps/bridges</a:t>
            </a:r>
            <a:endParaRPr sz="2400"/>
          </a:p>
          <a:p>
            <a:pPr>
              <a:lnSpc>
                <a:spcPct val="81000"/>
              </a:lnSpc>
              <a:defRPr sz="2000"/>
            </a:pPr>
            <a:r>
              <a:t>Carry extra weight on truck; moderate speed in advance of a turn</a:t>
            </a:r>
            <a:endParaRPr sz="1800"/>
          </a:p>
          <a:p>
            <a:pPr>
              <a:lnSpc>
                <a:spcPct val="81000"/>
              </a:lnSpc>
              <a:defRPr sz="2000"/>
            </a:pPr>
            <a:r>
              <a:t>LOOK for signs of icing: spin outs, wrecks and debris – all indicators of hazard</a:t>
            </a:r>
            <a:endParaRPr sz="1800"/>
          </a:p>
          <a:p>
            <a:pPr>
              <a:lnSpc>
                <a:spcPct val="81000"/>
              </a:lnSpc>
              <a:defRPr sz="2000"/>
            </a:pPr>
            <a:r>
              <a:t>Truck ice blow-off and icicles on eaves can be dangerous. Also remember that  water in gas lines freezes</a:t>
            </a:r>
            <a:endParaRPr sz="2400"/>
          </a:p>
          <a:p>
            <a:pPr>
              <a:lnSpc>
                <a:spcPct val="81000"/>
              </a:lnSpc>
              <a:defRPr sz="2000"/>
            </a:pPr>
            <a:r>
              <a:t>When passing vehicles, especially semis, be cautious or spray will blind you. Pick a safe place to make the pass, try to find a straight dry stretch, NOT in a curve.</a:t>
            </a:r>
            <a:endParaRPr sz="1800"/>
          </a:p>
          <a:p>
            <a:pPr>
              <a:lnSpc>
                <a:spcPct val="81000"/>
              </a:lnSpc>
              <a:defRPr sz="2000"/>
            </a:pPr>
            <a:r>
              <a:t>Check your wiper blades. Carry refill washer fluid. </a:t>
            </a:r>
            <a:endParaRPr sz="1800"/>
          </a:p>
          <a:p>
            <a:pPr>
              <a:lnSpc>
                <a:spcPct val="81000"/>
              </a:lnSpc>
              <a:defRPr sz="2000"/>
            </a:pPr>
            <a:r>
              <a:t>Extra WEIGHT up against cab, 5 gallon cans of sand, etc.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/>
          <p:nvPr>
            <p:ph type="title"/>
          </p:nvPr>
        </p:nvSpPr>
        <p:spPr>
          <a:xfrm>
            <a:off x="333585" y="308365"/>
            <a:ext cx="6707859" cy="1508762"/>
          </a:xfrm>
          <a:prstGeom prst="rect">
            <a:avLst/>
          </a:prstGeom>
        </p:spPr>
        <p:txBody>
          <a:bodyPr/>
          <a:lstStyle/>
          <a:p>
            <a:pPr/>
            <a:r>
              <a:t>Example of where </a:t>
            </a:r>
            <a:br/>
            <a:r>
              <a:rPr u="sng"/>
              <a:t>not</a:t>
            </a:r>
            <a:r>
              <a:t> to be in ice storm</a:t>
            </a:r>
            <a:r>
              <a:t>…</a:t>
            </a:r>
          </a:p>
        </p:txBody>
      </p:sp>
      <p:sp>
        <p:nvSpPr>
          <p:cNvPr id="105" name="Content Placeholder 2"/>
          <p:cNvSpPr txBox="1"/>
          <p:nvPr>
            <p:ph type="body" sz="half" idx="1"/>
          </p:nvPr>
        </p:nvSpPr>
        <p:spPr>
          <a:xfrm>
            <a:off x="395111" y="2116665"/>
            <a:ext cx="6900334" cy="474133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sz="2500"/>
            </a:pPr>
            <a:r>
              <a:t>For a variety of reasons, some locations will freeze faster than others</a:t>
            </a:r>
            <a:endParaRPr sz="2000"/>
          </a:p>
          <a:p>
            <a:pPr>
              <a:lnSpc>
                <a:spcPct val="81000"/>
              </a:lnSpc>
              <a:defRPr sz="2500"/>
            </a:pPr>
            <a:r>
              <a:t>We should learn where these ‘cold spots’ might exist and take measures to protect ourselves</a:t>
            </a:r>
            <a:endParaRPr sz="2000"/>
          </a:p>
          <a:p>
            <a:pPr>
              <a:lnSpc>
                <a:spcPct val="81000"/>
              </a:lnSpc>
              <a:defRPr sz="2500"/>
            </a:pPr>
            <a:r>
              <a:t>Low lying areas, bridge decks, canyons, gullies, steep terrain, drop offs, other unusual topography, piedmont regions, hilltops, near large bodies of water, etc. </a:t>
            </a:r>
            <a:endParaRPr sz="2000"/>
          </a:p>
          <a:p>
            <a:pPr>
              <a:lnSpc>
                <a:spcPct val="81000"/>
              </a:lnSpc>
              <a:defRPr sz="2500"/>
            </a:pPr>
            <a:r>
              <a:t>Freeze is predictable to some extent by calculating weather maps for surrounding areas, but in a Nuclear Winter, all bets are off. Use extreme caution. </a:t>
            </a:r>
          </a:p>
        </p:txBody>
      </p:sp>
      <p:pic>
        <p:nvPicPr>
          <p:cNvPr id="106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98599" y="270415"/>
            <a:ext cx="3955521" cy="645290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title"/>
          </p:nvPr>
        </p:nvSpPr>
        <p:spPr>
          <a:xfrm>
            <a:off x="355073" y="461974"/>
            <a:ext cx="8718372" cy="1087426"/>
          </a:xfrm>
          <a:prstGeom prst="rect">
            <a:avLst/>
          </a:prstGeom>
        </p:spPr>
        <p:txBody>
          <a:bodyPr/>
          <a:lstStyle>
            <a:lvl1pPr marL="342900" indent="-342900">
              <a:defRPr u="sng">
                <a:solidFill>
                  <a:srgbClr val="FF0000"/>
                </a:solidFill>
              </a:defRPr>
            </a:lvl1pPr>
          </a:lstStyle>
          <a:p>
            <a:pPr/>
            <a:r>
              <a:t>Hydro = Water  &amp;  PLANE = FlyING </a:t>
            </a:r>
          </a:p>
        </p:txBody>
      </p:sp>
      <p:sp>
        <p:nvSpPr>
          <p:cNvPr id="109" name="Content Placeholder 2"/>
          <p:cNvSpPr txBox="1"/>
          <p:nvPr>
            <p:ph type="body" idx="1"/>
          </p:nvPr>
        </p:nvSpPr>
        <p:spPr>
          <a:xfrm>
            <a:off x="279400" y="2011679"/>
            <a:ext cx="11633200" cy="4070210"/>
          </a:xfrm>
          <a:prstGeom prst="rect">
            <a:avLst/>
          </a:prstGeom>
        </p:spPr>
        <p:txBody>
          <a:bodyPr/>
          <a:lstStyle/>
          <a:p>
            <a:pPr marL="164591" indent="-164591" defTabSz="822959">
              <a:spcBef>
                <a:spcPts val="1000"/>
              </a:spcBef>
              <a:defRPr sz="2520"/>
            </a:pPr>
            <a:r>
              <a:t> </a:t>
            </a:r>
            <a:r>
              <a:rPr sz="2159"/>
              <a:t>Even 1/16 inch of water on road can cause loss of traction.</a:t>
            </a:r>
            <a:endParaRPr sz="2159"/>
          </a:p>
          <a:p>
            <a:pPr marL="141078" indent="-141078" defTabSz="822959">
              <a:spcBef>
                <a:spcPts val="1000"/>
              </a:spcBef>
              <a:defRPr sz="2520"/>
            </a:pPr>
            <a:r>
              <a:rPr sz="2159"/>
              <a:t>Steering and braking efficiency can go right out the window</a:t>
            </a:r>
            <a:endParaRPr sz="2159"/>
          </a:p>
          <a:p>
            <a:pPr marL="164591" indent="-164591" defTabSz="822959">
              <a:spcBef>
                <a:spcPts val="1000"/>
              </a:spcBef>
              <a:defRPr sz="2159"/>
            </a:pPr>
            <a:r>
              <a:t>SLOW DOWN; carry extra weight; check your tires – the wide grooves are meant to shed water at speed.  All of these elements may be compromised to a degree.</a:t>
            </a:r>
          </a:p>
          <a:p>
            <a:pPr marL="164591" indent="-164591" defTabSz="822959">
              <a:spcBef>
                <a:spcPts val="1000"/>
              </a:spcBef>
              <a:defRPr sz="2159"/>
            </a:pPr>
            <a:r>
              <a:t>Water does not compress. Your tires will literally ride ON TOP OF the film of water. That’s scary at any speed, much less above 60 mph. </a:t>
            </a:r>
          </a:p>
          <a:p>
            <a:pPr marL="164591" indent="-164591" defTabSz="822959">
              <a:spcBef>
                <a:spcPts val="1000"/>
              </a:spcBef>
              <a:defRPr sz="2159"/>
            </a:pPr>
            <a:r>
              <a:t>SNOW &amp; ICE MELT on roadside and ramps can impair natural drainage patterns on the road. This melt water can freeze at dusk when temps drop. </a:t>
            </a:r>
          </a:p>
          <a:p>
            <a:pPr marL="164591" indent="-164591" defTabSz="822959">
              <a:spcBef>
                <a:spcPts val="1000"/>
              </a:spcBef>
              <a:defRPr sz="2159"/>
            </a:pPr>
            <a:r>
              <a:t>Older roads may have more rutting in wheel-paths creating depression. LOOK for surface water entrainment and avoid when possible</a:t>
            </a:r>
          </a:p>
          <a:p>
            <a:pPr marL="164591" indent="-164591" defTabSz="822959">
              <a:spcBef>
                <a:spcPts val="1000"/>
              </a:spcBef>
              <a:defRPr sz="2159"/>
            </a:pPr>
            <a:r>
              <a:t>NEWER roads or resurfaced may be less susceptible; use caution </a:t>
            </a:r>
          </a:p>
        </p:txBody>
      </p:sp>
      <p:pic>
        <p:nvPicPr>
          <p:cNvPr id="110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10494" y="134034"/>
            <a:ext cx="2369841" cy="20547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453443" y="509955"/>
            <a:ext cx="11116538" cy="850358"/>
          </a:xfrm>
          <a:prstGeom prst="rect">
            <a:avLst/>
          </a:prstGeom>
        </p:spPr>
        <p:txBody>
          <a:bodyPr/>
          <a:lstStyle/>
          <a:p>
            <a:pPr defTabSz="722376">
              <a:defRPr sz="2844" u="sng"/>
            </a:pPr>
            <a:r>
              <a:t>Ergonomics in Cold </a:t>
            </a:r>
            <a:br/>
            <a:r>
              <a:rPr i="1" u="none"/>
              <a:t>Do some stretches to warm up muscles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xfrm>
            <a:off x="562427" y="2205202"/>
            <a:ext cx="10347477" cy="4558455"/>
          </a:xfrm>
          <a:prstGeom prst="rect">
            <a:avLst/>
          </a:prstGeom>
        </p:spPr>
        <p:txBody>
          <a:bodyPr/>
          <a:lstStyle/>
          <a:p>
            <a:pPr>
              <a:defRPr sz="2000"/>
            </a:pPr>
            <a:r>
              <a:t>Warm up before climbing, hiking, lifting, and physical activity. </a:t>
            </a:r>
          </a:p>
          <a:p>
            <a:pPr>
              <a:defRPr sz="2000"/>
            </a:pPr>
            <a:r>
              <a:t>Bulky garments can impair range of motion – limber up</a:t>
            </a:r>
          </a:p>
          <a:p>
            <a:pPr>
              <a:defRPr sz="2000"/>
            </a:pPr>
            <a:r>
              <a:t>Muscle flex and upper body rotation will increase blood supply, make you more supple and less susceptible to strain or soft tissue distress</a:t>
            </a:r>
          </a:p>
          <a:p>
            <a:pPr>
              <a:defRPr sz="2000"/>
            </a:pPr>
            <a:r>
              <a:t>Use layers of light clothing to insulate; outer layer wind and moisture resist.</a:t>
            </a:r>
          </a:p>
          <a:p>
            <a:pPr>
              <a:defRPr sz="2000"/>
            </a:pPr>
            <a:r>
              <a:t>Use vents, zippers, buttons, etc. to permit air circulation, avoid build up of water vapor; stay well hydrated; </a:t>
            </a:r>
          </a:p>
          <a:p>
            <a:pPr>
              <a:defRPr sz="2000"/>
            </a:pPr>
            <a:r>
              <a:t>Take frequent rest breaks during prolonged physical activity – avoid marathon shifts of duty</a:t>
            </a:r>
          </a:p>
          <a:p>
            <a:pPr>
              <a:defRPr sz="2000"/>
            </a:pPr>
            <a:r>
              <a:t>Advanced fatigue will cause sleep micro-burst, there is no prevention. </a:t>
            </a:r>
          </a:p>
          <a:p>
            <a:pPr>
              <a:defRPr sz="2000"/>
            </a:pPr>
            <a:r>
              <a:t>Plan for regular &amp; restful REM sleep. Avoid using caffeine or Red Bull, etc. </a:t>
            </a:r>
          </a:p>
        </p:txBody>
      </p:sp>
      <p:pic>
        <p:nvPicPr>
          <p:cNvPr id="114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68878" y="294925"/>
            <a:ext cx="2342766" cy="2342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ontent Placeholder 2"/>
          <p:cNvSpPr txBox="1"/>
          <p:nvPr>
            <p:ph type="body" idx="1"/>
          </p:nvPr>
        </p:nvSpPr>
        <p:spPr>
          <a:xfrm>
            <a:off x="497362" y="2166902"/>
            <a:ext cx="10521399" cy="449757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1700"/>
            </a:pPr>
            <a:r>
              <a:t>Bird Flu, Swine Flu, Hong Kong Flu, Asiatic Flu, take your pick, they will all make you SICK </a:t>
            </a:r>
          </a:p>
          <a:p>
            <a:pPr>
              <a:lnSpc>
                <a:spcPct val="72000"/>
              </a:lnSpc>
              <a:defRPr sz="1700"/>
            </a:pPr>
            <a:r>
              <a:t>Best Defense: Hand Washing; avoid close contact with sick people. Get Your Flu Shot!</a:t>
            </a:r>
          </a:p>
          <a:p>
            <a:pPr>
              <a:lnSpc>
                <a:spcPct val="72000"/>
              </a:lnSpc>
              <a:defRPr sz="1700" u="sng"/>
            </a:pPr>
            <a:r>
              <a:t>Wear face and/or eye protection</a:t>
            </a:r>
            <a:r>
              <a:rPr u="none"/>
              <a:t> in crowded places. Fact: most cold &amp; flu virus enters the body thru TEAR DUCTS. </a:t>
            </a:r>
          </a:p>
          <a:p>
            <a:pPr>
              <a:lnSpc>
                <a:spcPct val="72000"/>
              </a:lnSpc>
              <a:defRPr sz="1700"/>
            </a:pPr>
            <a:r>
              <a:t>Antidote: don’t rub your eye with your bare hand, use a tissue; you might even wear the otherwise absurdly impractical ski goggles</a:t>
            </a:r>
          </a:p>
          <a:p>
            <a:pPr>
              <a:lnSpc>
                <a:spcPct val="72000"/>
              </a:lnSpc>
              <a:defRPr sz="1700"/>
            </a:pPr>
            <a:r>
              <a:t>Use hand sanitizer, wash hands frequently, watch what you come into contact with, etc. </a:t>
            </a:r>
          </a:p>
          <a:p>
            <a:pPr>
              <a:lnSpc>
                <a:spcPct val="72000"/>
              </a:lnSpc>
              <a:defRPr sz="1700"/>
            </a:pPr>
            <a:r>
              <a:t>Avoid any contact with animal, bird, rodent, reptile, etc. lairs, nests, burrows, droppings, debris, etc. Removing a carcass from travel lane- use a tool, rake, hoe, pitchfork, shovel, gloves,  -- never bare hands. </a:t>
            </a:r>
          </a:p>
          <a:p>
            <a:pPr>
              <a:lnSpc>
                <a:spcPct val="72000"/>
              </a:lnSpc>
              <a:defRPr sz="1700"/>
            </a:pPr>
            <a:r>
              <a:t>Kids in school? Guess what. More hand washing, less hand shaking.</a:t>
            </a:r>
          </a:p>
          <a:p>
            <a:pPr>
              <a:lnSpc>
                <a:spcPct val="72000"/>
              </a:lnSpc>
              <a:defRPr sz="1700" u="sng"/>
            </a:pPr>
            <a:r>
              <a:t>Wear gloves</a:t>
            </a:r>
            <a:r>
              <a:rPr u="none"/>
              <a:t> when in contact with things like door handles, stair railings, common use items. </a:t>
            </a:r>
            <a:r>
              <a:t>Cover your nose and mouth </a:t>
            </a:r>
            <a:r>
              <a:rPr u="none"/>
              <a:t>when sneeze or cough</a:t>
            </a:r>
          </a:p>
          <a:p>
            <a:pPr>
              <a:lnSpc>
                <a:spcPct val="72000"/>
              </a:lnSpc>
              <a:defRPr sz="1700"/>
            </a:pPr>
            <a:r>
              <a:t>Extreme case: Wear N95 paper respirator  with exhalation valve when hanging around crowded places. </a:t>
            </a:r>
          </a:p>
          <a:p>
            <a:pPr>
              <a:lnSpc>
                <a:spcPct val="72000"/>
              </a:lnSpc>
              <a:defRPr sz="1700"/>
            </a:pPr>
            <a:r>
              <a:t>Avoid crowds. Almost impossible to achieve, but at least you know what you’re up against. </a:t>
            </a:r>
          </a:p>
          <a:p>
            <a:pPr>
              <a:lnSpc>
                <a:spcPct val="72000"/>
              </a:lnSpc>
              <a:defRPr sz="1700"/>
            </a:pPr>
            <a:r>
              <a:t>Some persons systems more resistant than others. Drink OJ, stay hydrated; take Zicam or equivalent at onset of symptoms; </a:t>
            </a:r>
          </a:p>
        </p:txBody>
      </p:sp>
      <p:sp>
        <p:nvSpPr>
          <p:cNvPr id="117" name="Title 1"/>
          <p:cNvSpPr txBox="1"/>
          <p:nvPr>
            <p:ph type="title"/>
          </p:nvPr>
        </p:nvSpPr>
        <p:spPr>
          <a:xfrm>
            <a:off x="412696" y="241842"/>
            <a:ext cx="9784082" cy="1508762"/>
          </a:xfrm>
          <a:prstGeom prst="rect">
            <a:avLst/>
          </a:prstGeom>
        </p:spPr>
        <p:txBody>
          <a:bodyPr/>
          <a:lstStyle/>
          <a:p>
            <a:pPr>
              <a:defRPr sz="4400"/>
            </a:pPr>
            <a:r>
              <a:t>Flu Season Is Now – and it is</a:t>
            </a:r>
            <a:br/>
            <a:r>
              <a:t>becoming troublesome</a:t>
            </a:r>
          </a:p>
        </p:txBody>
      </p:sp>
      <p:pic>
        <p:nvPicPr>
          <p:cNvPr id="118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32280" y="334603"/>
            <a:ext cx="2056381" cy="16359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/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/>
          <a:p>
            <a:pPr>
              <a:defRPr sz="4800"/>
            </a:pPr>
            <a:r>
              <a:t>Winter Safety Tips  </a:t>
            </a:r>
            <a:br/>
            <a:r>
              <a:t>some General Info</a:t>
            </a:r>
          </a:p>
        </p:txBody>
      </p:sp>
      <p:sp>
        <p:nvSpPr>
          <p:cNvPr id="121" name="Content Placeholder 2"/>
          <p:cNvSpPr txBox="1"/>
          <p:nvPr>
            <p:ph type="body" idx="1"/>
          </p:nvPr>
        </p:nvSpPr>
        <p:spPr>
          <a:xfrm>
            <a:off x="383745" y="2289869"/>
            <a:ext cx="11424510" cy="420624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2000"/>
            </a:pPr>
            <a:r>
              <a:t>Extreme Cold- check your heating system – it’s working overtime</a:t>
            </a:r>
          </a:p>
          <a:p>
            <a:pPr>
              <a:lnSpc>
                <a:spcPct val="72000"/>
              </a:lnSpc>
              <a:defRPr sz="2000"/>
            </a:pPr>
            <a:r>
              <a:t>Keep drinking water on hand – pipes freeze </a:t>
            </a:r>
          </a:p>
          <a:p>
            <a:pPr>
              <a:lnSpc>
                <a:spcPct val="72000"/>
              </a:lnSpc>
              <a:defRPr sz="2000"/>
            </a:pPr>
            <a:r>
              <a:t>Critters will try to find warmth in your house – basement, crawl spaces, etc. Use screen mesh to block openings.</a:t>
            </a:r>
          </a:p>
          <a:p>
            <a:pPr>
              <a:lnSpc>
                <a:spcPct val="72000"/>
              </a:lnSpc>
              <a:defRPr sz="2000"/>
            </a:pPr>
            <a:r>
              <a:t>If stuck in snow in vehicle – be cautious while engine is running for heat. Keep tailpipe clear to allow exhaust to disperse. As few a 4-5 inches can disrupt air flow under the vehicle</a:t>
            </a:r>
          </a:p>
          <a:p>
            <a:pPr>
              <a:lnSpc>
                <a:spcPct val="72000"/>
              </a:lnSpc>
              <a:defRPr sz="2000"/>
            </a:pPr>
            <a:r>
              <a:t>Frozen ice ruts can cause undercarriage damage on low rider vehicles. Park in clear areas.</a:t>
            </a:r>
          </a:p>
          <a:p>
            <a:pPr>
              <a:lnSpc>
                <a:spcPct val="72000"/>
              </a:lnSpc>
              <a:defRPr sz="2000"/>
            </a:pPr>
            <a:r>
              <a:t>Watch for black ice, glare ice, other slip and fall hazards; use extreme caution when walking on or near paved roads in icy conditions. Out of control vehicles can take you down.</a:t>
            </a:r>
          </a:p>
          <a:p>
            <a:pPr>
              <a:lnSpc>
                <a:spcPct val="72000"/>
              </a:lnSpc>
              <a:defRPr sz="2000"/>
            </a:pPr>
            <a:r>
              <a:t>Walk in protected areas when possible</a:t>
            </a:r>
          </a:p>
          <a:p>
            <a:pPr>
              <a:lnSpc>
                <a:spcPct val="72000"/>
              </a:lnSpc>
              <a:defRPr sz="2000"/>
            </a:pPr>
            <a:r>
              <a:t>WEAR HIGH  VIS GARMENTS day &amp; night near traffic </a:t>
            </a:r>
          </a:p>
          <a:p>
            <a:pPr>
              <a:lnSpc>
                <a:spcPct val="72000"/>
              </a:lnSpc>
              <a:defRPr sz="2000"/>
            </a:pPr>
            <a:r>
              <a:t>Extreme caution – kids sledding in traffic areas; thin ice on ponds; supervise kids closely</a:t>
            </a:r>
          </a:p>
        </p:txBody>
      </p:sp>
      <p:pic>
        <p:nvPicPr>
          <p:cNvPr id="122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56134" y="380716"/>
            <a:ext cx="3509434" cy="26320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