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E8CA"/>
          </a:solidFill>
        </a:fill>
      </a:tcStyle>
    </a:wholeTbl>
    <a:band2H>
      <a:tcTxStyle b="def" i="def"/>
      <a:tcStyle>
        <a:tcBdr/>
        <a:fill>
          <a:solidFill>
            <a:srgbClr val="FFF4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ECD5"/>
          </a:solidFill>
        </a:fill>
      </a:tcStyle>
    </a:wholeTbl>
    <a:band2H>
      <a:tcTxStyle b="def" i="def"/>
      <a:tcStyle>
        <a:tcBdr/>
        <a:fill>
          <a:solidFill>
            <a:srgbClr val="E6F6EB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BD2CA"/>
          </a:solidFill>
        </a:fill>
      </a:tcStyle>
    </a:wholeTbl>
    <a:band2H>
      <a:tcTxStyle b="def" i="def"/>
      <a:tcStyle>
        <a:tcBdr/>
        <a:fill>
          <a:solidFill>
            <a:srgbClr val="FDEA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7E7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2C2C2C"/>
        </a:fontRef>
        <a:srgbClr val="2C2C2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2C2C2C"/>
              </a:solidFill>
              <a:prstDash val="solid"/>
              <a:round/>
            </a:ln>
          </a:top>
          <a:bottom>
            <a:ln w="254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C2C2C"/>
              </a:solidFill>
              <a:prstDash val="solid"/>
              <a:round/>
            </a:ln>
          </a:top>
          <a:bottom>
            <a:ln w="254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CBCB"/>
          </a:solidFill>
        </a:fill>
      </a:tcStyle>
    </a:wholeTbl>
    <a:band2H>
      <a:tcTxStyle b="def" i="def"/>
      <a:tcStyle>
        <a:tcBdr/>
        <a:fill>
          <a:solidFill>
            <a:srgbClr val="E7E7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5" name="Shape 9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1pPr>
    <a:lvl2pPr indent="2286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2pPr>
    <a:lvl3pPr indent="4572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3pPr>
    <a:lvl4pPr indent="6858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4pPr>
    <a:lvl5pPr indent="9144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5pPr>
    <a:lvl6pPr indent="11430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6pPr>
    <a:lvl7pPr indent="13716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7pPr>
    <a:lvl8pPr indent="16002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8pPr>
    <a:lvl9pPr indent="18288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/>
          <p:nvPr/>
        </p:nvSpPr>
        <p:spPr>
          <a:xfrm>
            <a:off x="-6843" y="2059011"/>
            <a:ext cx="12195668" cy="18288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" name="Title Text"/>
          <p:cNvSpPr txBox="1"/>
          <p:nvPr>
            <p:ph type="title"/>
          </p:nvPr>
        </p:nvSpPr>
        <p:spPr>
          <a:xfrm>
            <a:off x="365758" y="2166364"/>
            <a:ext cx="11471566" cy="1739348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defRPr spc="150" sz="6000"/>
            </a:lvl1pPr>
          </a:lstStyle>
          <a:p>
            <a:pPr/>
            <a:r>
              <a:t>Title Text</a:t>
            </a:r>
          </a:p>
        </p:txBody>
      </p:sp>
      <p:sp>
        <p:nvSpPr>
          <p:cNvPr id="14" name="Body Level One…"/>
          <p:cNvSpPr txBox="1"/>
          <p:nvPr>
            <p:ph type="body" sz="quarter" idx="1"/>
          </p:nvPr>
        </p:nvSpPr>
        <p:spPr>
          <a:xfrm>
            <a:off x="1524000" y="3996249"/>
            <a:ext cx="9144000" cy="1309256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None/>
              <a:defRPr sz="2000"/>
            </a:lvl1pPr>
            <a:lvl2pPr marL="0" indent="457200" algn="ctr">
              <a:buClrTx/>
              <a:buSzTx/>
              <a:buNone/>
              <a:defRPr sz="2000"/>
            </a:lvl2pPr>
            <a:lvl3pPr marL="0" indent="914400" algn="ctr">
              <a:buClrTx/>
              <a:buSzTx/>
              <a:buNone/>
              <a:defRPr sz="2000"/>
            </a:lvl3pPr>
            <a:lvl4pPr marL="0" indent="1371600" algn="ctr">
              <a:buClrTx/>
              <a:buSzTx/>
              <a:buNone/>
              <a:defRPr sz="2000"/>
            </a:lvl4pPr>
            <a:lvl5pPr marL="0" indent="1828800" algn="ctr">
              <a:buClrTx/>
              <a:buSzTx/>
              <a:buNone/>
              <a:defRPr sz="2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6"/>
          <p:cNvSpPr/>
          <p:nvPr/>
        </p:nvSpPr>
        <p:spPr>
          <a:xfrm>
            <a:off x="-6843" y="2059011"/>
            <a:ext cx="12195668" cy="1828801"/>
          </a:xfrm>
          <a:prstGeom prst="rect">
            <a:avLst/>
          </a:prstGeom>
          <a:solidFill>
            <a:srgbClr val="099BDD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2" name="Title Text"/>
          <p:cNvSpPr txBox="1"/>
          <p:nvPr>
            <p:ph type="title"/>
          </p:nvPr>
        </p:nvSpPr>
        <p:spPr>
          <a:xfrm>
            <a:off x="833191" y="2208878"/>
            <a:ext cx="10515601" cy="1676401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defRPr spc="150" sz="60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3" name="Body Level One…"/>
          <p:cNvSpPr txBox="1"/>
          <p:nvPr>
            <p:ph type="body" sz="quarter" idx="1"/>
          </p:nvPr>
        </p:nvSpPr>
        <p:spPr>
          <a:xfrm>
            <a:off x="833191" y="4010333"/>
            <a:ext cx="10515601" cy="117464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None/>
              <a:defRPr sz="2000">
                <a:solidFill>
                  <a:srgbClr val="099BDD"/>
                </a:solidFill>
              </a:defRPr>
            </a:lvl1pPr>
            <a:lvl2pPr marL="0" indent="4572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2pPr>
            <a:lvl3pPr marL="0" indent="9144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3pPr>
            <a:lvl4pPr marL="0" indent="13716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4pPr>
            <a:lvl5pPr marL="0" indent="18288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99BDD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2" name="Body Level One…"/>
          <p:cNvSpPr txBox="1"/>
          <p:nvPr>
            <p:ph type="body" sz="half" idx="1"/>
          </p:nvPr>
        </p:nvSpPr>
        <p:spPr>
          <a:xfrm>
            <a:off x="1205343" y="2011679"/>
            <a:ext cx="4754881" cy="4206242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1" name="Body Level One…"/>
          <p:cNvSpPr txBox="1"/>
          <p:nvPr>
            <p:ph type="body" sz="quarter" idx="1"/>
          </p:nvPr>
        </p:nvSpPr>
        <p:spPr>
          <a:xfrm>
            <a:off x="1207008" y="1913470"/>
            <a:ext cx="4754880" cy="743095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None/>
              <a:defRPr sz="2100"/>
            </a:lvl1pPr>
            <a:lvl2pPr marL="0" indent="457200">
              <a:buClrTx/>
              <a:buSzTx/>
              <a:buNone/>
              <a:defRPr sz="2100"/>
            </a:lvl2pPr>
            <a:lvl3pPr marL="0" indent="914400">
              <a:buClrTx/>
              <a:buSzTx/>
              <a:buNone/>
              <a:defRPr sz="2100"/>
            </a:lvl3pPr>
            <a:lvl4pPr marL="0" indent="1371600">
              <a:buClrTx/>
              <a:buSzTx/>
              <a:buNone/>
              <a:defRPr sz="2100"/>
            </a:lvl4pPr>
            <a:lvl5pPr marL="0" indent="1828800">
              <a:buClrTx/>
              <a:buSzTx/>
              <a:buNone/>
              <a:defRPr sz="21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2" name="Text Placeholder 4"/>
          <p:cNvSpPr/>
          <p:nvPr>
            <p:ph type="body" sz="quarter" idx="21"/>
          </p:nvPr>
        </p:nvSpPr>
        <p:spPr>
          <a:xfrm>
            <a:off x="6231230" y="1913470"/>
            <a:ext cx="4754881" cy="743095"/>
          </a:xfrm>
          <a:prstGeom prst="rect">
            <a:avLst/>
          </a:prstGeom>
        </p:spPr>
        <p:txBody>
          <a:bodyPr anchor="ctr"/>
          <a:lstStyle/>
          <a:p>
            <a:pPr marL="0" indent="0">
              <a:buClrTx/>
              <a:buSzTx/>
              <a:buNone/>
              <a:defRPr sz="2100"/>
            </a:pP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6" name="Body Level One…"/>
          <p:cNvSpPr txBox="1"/>
          <p:nvPr>
            <p:ph type="body" sz="half" idx="1"/>
          </p:nvPr>
        </p:nvSpPr>
        <p:spPr>
          <a:xfrm>
            <a:off x="1207008" y="2120053"/>
            <a:ext cx="6126480" cy="411480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437605" indent="-209005">
              <a:defRPr sz="3200"/>
            </a:lvl2pPr>
            <a:lvl3pPr marL="701040" indent="-243840">
              <a:defRPr sz="3200"/>
            </a:lvl3pPr>
            <a:lvl4pPr marL="978408" indent="-292608">
              <a:defRPr sz="3200"/>
            </a:lvl4pPr>
            <a:lvl5pPr marL="1207008" indent="-292608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7" name="Text Placeholder 3"/>
          <p:cNvSpPr/>
          <p:nvPr>
            <p:ph type="body" sz="quarter" idx="21"/>
          </p:nvPr>
        </p:nvSpPr>
        <p:spPr>
          <a:xfrm>
            <a:off x="7789023" y="2147485"/>
            <a:ext cx="3200401" cy="3432321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95000"/>
              </a:lnSpc>
              <a:buClrTx/>
              <a:buSzTx/>
              <a:buNone/>
              <a:defRPr sz="1800"/>
            </a:pPr>
          </a:p>
        </p:txBody>
      </p:sp>
      <p:sp>
        <p:nvSpPr>
          <p:cNvPr id="7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86" name="Picture Placeholder 2"/>
          <p:cNvSpPr/>
          <p:nvPr>
            <p:ph type="pic" sz="half" idx="21"/>
          </p:nvPr>
        </p:nvSpPr>
        <p:spPr>
          <a:xfrm>
            <a:off x="1280160" y="2211494"/>
            <a:ext cx="6126480" cy="393192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7" name="Body Level One…"/>
          <p:cNvSpPr txBox="1"/>
          <p:nvPr>
            <p:ph type="body" sz="quarter" idx="1"/>
          </p:nvPr>
        </p:nvSpPr>
        <p:spPr>
          <a:xfrm>
            <a:off x="7790688" y="2150621"/>
            <a:ext cx="3200401" cy="342900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5000"/>
              </a:lnSpc>
              <a:buClrTx/>
              <a:buSzTx/>
              <a:buNone/>
              <a:defRPr sz="1800"/>
            </a:lvl1pPr>
            <a:lvl2pPr marL="0" indent="457200">
              <a:lnSpc>
                <a:spcPct val="95000"/>
              </a:lnSpc>
              <a:buClrTx/>
              <a:buSzTx/>
              <a:buNone/>
              <a:defRPr sz="1800"/>
            </a:lvl2pPr>
            <a:lvl3pPr marL="0" indent="914400">
              <a:lnSpc>
                <a:spcPct val="95000"/>
              </a:lnSpc>
              <a:buClrTx/>
              <a:buSzTx/>
              <a:buNone/>
              <a:defRPr sz="1800"/>
            </a:lvl3pPr>
            <a:lvl4pPr marL="0" indent="1371600">
              <a:lnSpc>
                <a:spcPct val="95000"/>
              </a:lnSpc>
              <a:buClrTx/>
              <a:buSzTx/>
              <a:buNone/>
              <a:defRPr sz="1800"/>
            </a:lvl4pPr>
            <a:lvl5pPr marL="0" indent="1828800">
              <a:lnSpc>
                <a:spcPct val="95000"/>
              </a:lnSpc>
              <a:buClrTx/>
              <a:buSzTx/>
              <a:buNone/>
              <a:defRPr sz="1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99B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482" y="176109"/>
            <a:ext cx="12188954" cy="164591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" name="Title Text"/>
          <p:cNvSpPr txBox="1"/>
          <p:nvPr>
            <p:ph type="title"/>
          </p:nvPr>
        </p:nvSpPr>
        <p:spPr>
          <a:xfrm>
            <a:off x="1202919" y="284175"/>
            <a:ext cx="9784081" cy="15087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Body Level One…"/>
          <p:cNvSpPr txBox="1"/>
          <p:nvPr>
            <p:ph type="body" idx="1"/>
          </p:nvPr>
        </p:nvSpPr>
        <p:spPr>
          <a:xfrm>
            <a:off x="1202919" y="2011679"/>
            <a:ext cx="9784081" cy="42062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/>
          <p:nvPr>
            <p:ph type="sldNum" sz="quarter" idx="2"/>
          </p:nvPr>
        </p:nvSpPr>
        <p:spPr>
          <a:xfrm>
            <a:off x="10658926" y="6470796"/>
            <a:ext cx="256541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1pPr>
      <a:lvl2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2pPr>
      <a:lvl3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3pPr>
      <a:lvl4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4pPr>
      <a:lvl5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5pPr>
      <a:lvl6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6pPr>
      <a:lvl7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7pPr>
      <a:lvl8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8pPr>
      <a:lvl9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9pPr>
    </p:titleStyle>
    <p:bodyStyle>
      <a:lvl1pPr marL="182879" marR="0" indent="-182879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1pPr>
      <a:lvl2pPr marL="429768" marR="0" indent="-201167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2pPr>
      <a:lvl3pPr marL="680720" marR="0" indent="-22352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3pPr>
      <a:lvl4pPr marL="937260" marR="0" indent="-25146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4pPr>
      <a:lvl5pPr marL="1165860" marR="0" indent="-25146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5pPr>
      <a:lvl6pPr marL="13703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6pPr>
      <a:lvl7pPr marL="15575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7pPr>
      <a:lvl8pPr marL="17147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8pPr>
      <a:lvl9pPr marL="1891925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ubtitle 2"/>
          <p:cNvSpPr txBox="1"/>
          <p:nvPr>
            <p:ph type="subTitle" sz="half" idx="1"/>
          </p:nvPr>
        </p:nvSpPr>
        <p:spPr>
          <a:xfrm>
            <a:off x="1780625" y="4111192"/>
            <a:ext cx="9144001" cy="2927049"/>
          </a:xfrm>
          <a:prstGeom prst="rect">
            <a:avLst/>
          </a:prstGeom>
        </p:spPr>
        <p:txBody>
          <a:bodyPr/>
          <a:lstStyle/>
          <a:p>
            <a:pPr marL="457200" indent="-457200" algn="l">
              <a:buClr>
                <a:srgbClr val="FFFFFF"/>
              </a:buClr>
              <a:buSzPct val="100000"/>
              <a:buFont typeface="Arial"/>
              <a:buChar char="•"/>
            </a:pPr>
            <a:r>
              <a:t>Change routine in extreme heat</a:t>
            </a:r>
          </a:p>
          <a:p>
            <a:pPr marL="457200" indent="-457200" algn="l">
              <a:buClr>
                <a:srgbClr val="FFFFFF"/>
              </a:buClr>
              <a:buSzPct val="100000"/>
              <a:buFont typeface="Arial"/>
              <a:buChar char="•"/>
            </a:pPr>
            <a:r>
              <a:t>Extreme heat relief mechanisms</a:t>
            </a:r>
          </a:p>
          <a:p>
            <a:pPr marL="457200" indent="-457200" algn="l">
              <a:buClr>
                <a:srgbClr val="FFFFFF"/>
              </a:buClr>
              <a:buSzPct val="100000"/>
              <a:buFont typeface="Arial"/>
              <a:buChar char="•"/>
            </a:pPr>
            <a:r>
              <a:t>More heat cautions and relief methods</a:t>
            </a:r>
          </a:p>
          <a:p>
            <a:pPr marL="457200" indent="-457200" algn="l">
              <a:buClr>
                <a:srgbClr val="FFFFFF"/>
              </a:buClr>
              <a:buSzPct val="100000"/>
              <a:buFont typeface="Arial"/>
              <a:buChar char="•"/>
            </a:pPr>
            <a:r>
              <a:t>Defensive driving in heat</a:t>
            </a:r>
          </a:p>
          <a:p>
            <a:pPr marL="457200" indent="-457200" algn="l">
              <a:buClr>
                <a:srgbClr val="FFFFFF"/>
              </a:buClr>
              <a:buSzPct val="100000"/>
              <a:buFont typeface="Arial"/>
              <a:buChar char="•"/>
            </a:pPr>
            <a:r>
              <a:t>Ergonomic effects of high heat</a:t>
            </a:r>
          </a:p>
          <a:p>
            <a:pPr marL="457200" indent="-457200" algn="l">
              <a:buClr>
                <a:srgbClr val="FFFFFF"/>
              </a:buClr>
              <a:buSzPct val="100000"/>
              <a:buFont typeface="Arial"/>
              <a:buChar char="•"/>
            </a:pPr>
            <a:r>
              <a:t>Heat illness progression warning signs</a:t>
            </a:r>
          </a:p>
        </p:txBody>
      </p:sp>
      <p:pic>
        <p:nvPicPr>
          <p:cNvPr id="98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049180" y="27310"/>
            <a:ext cx="5400073" cy="1971456"/>
          </a:xfrm>
          <a:prstGeom prst="rect">
            <a:avLst/>
          </a:prstGeom>
          <a:ln w="12700">
            <a:miter lim="400000"/>
          </a:ln>
        </p:spPr>
      </p:pic>
      <p:sp>
        <p:nvSpPr>
          <p:cNvPr id="99" name="TextBox 5"/>
          <p:cNvSpPr txBox="1"/>
          <p:nvPr/>
        </p:nvSpPr>
        <p:spPr>
          <a:xfrm>
            <a:off x="236914" y="2437926"/>
            <a:ext cx="11216290" cy="1056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5400">
                <a:ln w="12700" cap="flat">
                  <a:solidFill>
                    <a:srgbClr val="F2F2F2"/>
                  </a:solidFill>
                  <a:prstDash val="solid"/>
                  <a:round/>
                </a:ln>
                <a:solidFill>
                  <a:srgbClr val="4FB2FF"/>
                </a:solidFill>
                <a:effectLst>
                  <a:outerShdw sx="100000" sy="100000" kx="0" ky="0" algn="b" rotWithShape="0" blurRad="38100" dist="20320" dir="1800000">
                    <a:srgbClr val="000000">
                      <a:alpha val="40000"/>
                    </a:srgbClr>
                  </a:outerShdw>
                </a:effectLst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pPr/>
            <a:r>
              <a:t>July Safety Info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1"/>
          <p:cNvSpPr txBox="1"/>
          <p:nvPr>
            <p:ph type="title"/>
          </p:nvPr>
        </p:nvSpPr>
        <p:spPr>
          <a:xfrm>
            <a:off x="-805453" y="244687"/>
            <a:ext cx="11358716" cy="1508762"/>
          </a:xfrm>
          <a:prstGeom prst="rect">
            <a:avLst/>
          </a:prstGeom>
        </p:spPr>
        <p:txBody>
          <a:bodyPr/>
          <a:lstStyle/>
          <a:p>
            <a:pPr algn="ctr"/>
            <a:r>
              <a:t>Heat Index = </a:t>
            </a:r>
          </a:p>
          <a:p>
            <a:pPr algn="ctr"/>
            <a:r>
              <a:t>Temperature &amp; Humidity </a:t>
            </a:r>
          </a:p>
        </p:txBody>
      </p:sp>
      <p:sp>
        <p:nvSpPr>
          <p:cNvPr id="102" name="Content Placeholder 2"/>
          <p:cNvSpPr txBox="1"/>
          <p:nvPr>
            <p:ph type="body" idx="1"/>
          </p:nvPr>
        </p:nvSpPr>
        <p:spPr>
          <a:xfrm>
            <a:off x="263118" y="2308012"/>
            <a:ext cx="11015134" cy="4206242"/>
          </a:xfrm>
          <a:prstGeom prst="rect">
            <a:avLst/>
          </a:prstGeom>
        </p:spPr>
        <p:txBody>
          <a:bodyPr/>
          <a:lstStyle/>
          <a:p>
            <a:pPr>
              <a:defRPr sz="2400"/>
            </a:pPr>
            <a:r>
              <a:t>When the index reaches 105 degrees, it is time to make adjustments to your normal routine</a:t>
            </a:r>
          </a:p>
          <a:p>
            <a:pPr>
              <a:defRPr sz="2400"/>
            </a:pPr>
            <a:r>
              <a:t>Decrease time spent in direct sun; cover up; use cooling bandana; reconfigure work to avoid hottest time of day</a:t>
            </a:r>
          </a:p>
          <a:p>
            <a:pPr>
              <a:defRPr sz="2400"/>
            </a:pPr>
            <a:r>
              <a:t>WIND can help – air movement helps cool</a:t>
            </a:r>
          </a:p>
          <a:p>
            <a:pPr>
              <a:defRPr sz="2400"/>
            </a:pPr>
            <a:r>
              <a:t>Fans may help if available</a:t>
            </a:r>
          </a:p>
          <a:p>
            <a:pPr>
              <a:defRPr sz="2400"/>
            </a:pPr>
            <a:r>
              <a:t>The body cools itself by perspiration, which removes HEAT as it evaporates</a:t>
            </a:r>
          </a:p>
          <a:p>
            <a:pPr>
              <a:defRPr sz="2400"/>
            </a:pPr>
            <a:r>
              <a:t>Important to </a:t>
            </a:r>
            <a:r>
              <a:rPr u="sng"/>
              <a:t>stay well HYDRATED </a:t>
            </a:r>
            <a:r>
              <a:t>for this process to work efficiently</a:t>
            </a:r>
          </a:p>
        </p:txBody>
      </p:sp>
      <p:pic>
        <p:nvPicPr>
          <p:cNvPr id="103" name="Picture 5" descr="Picture 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178820" y="491564"/>
            <a:ext cx="2694215" cy="150876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itle 1"/>
          <p:cNvSpPr txBox="1"/>
          <p:nvPr>
            <p:ph type="title"/>
          </p:nvPr>
        </p:nvSpPr>
        <p:spPr>
          <a:xfrm>
            <a:off x="1202918" y="284175"/>
            <a:ext cx="9784082" cy="1508762"/>
          </a:xfrm>
          <a:prstGeom prst="rect">
            <a:avLst/>
          </a:prstGeom>
        </p:spPr>
        <p:txBody>
          <a:bodyPr/>
          <a:lstStyle/>
          <a:p>
            <a:pPr/>
            <a:r>
              <a:t>EXTREME Heat Relief Mechanisms</a:t>
            </a:r>
          </a:p>
        </p:txBody>
      </p:sp>
      <p:sp>
        <p:nvSpPr>
          <p:cNvPr id="106" name="Content Placeholder 2"/>
          <p:cNvSpPr txBox="1"/>
          <p:nvPr>
            <p:ph type="body" idx="1"/>
          </p:nvPr>
        </p:nvSpPr>
        <p:spPr>
          <a:xfrm>
            <a:off x="561870" y="1986710"/>
            <a:ext cx="9784082" cy="4206241"/>
          </a:xfrm>
          <a:prstGeom prst="rect">
            <a:avLst/>
          </a:prstGeom>
        </p:spPr>
        <p:txBody>
          <a:bodyPr/>
          <a:lstStyle/>
          <a:p>
            <a:pPr>
              <a:defRPr sz="2000">
                <a:solidFill>
                  <a:srgbClr val="FCFCFC"/>
                </a:solidFill>
              </a:defRPr>
            </a:pPr>
            <a:r>
              <a:t>Wear light colors to reflect sunlight. Cover exposed skin. Risk is melanoma; etc.</a:t>
            </a:r>
          </a:p>
          <a:p>
            <a:pPr>
              <a:defRPr sz="2000">
                <a:solidFill>
                  <a:srgbClr val="FCFCFC"/>
                </a:solidFill>
              </a:defRPr>
            </a:pPr>
            <a:r>
              <a:t>Open front shirts allow better cooling &amp; ventilation; </a:t>
            </a:r>
          </a:p>
          <a:p>
            <a:pPr>
              <a:defRPr sz="2000">
                <a:solidFill>
                  <a:srgbClr val="FCFCFC"/>
                </a:solidFill>
              </a:defRPr>
            </a:pPr>
            <a:r>
              <a:t>Avoid polyester garments – they trap heat and do not breathe as well</a:t>
            </a:r>
          </a:p>
          <a:p>
            <a:pPr>
              <a:defRPr sz="2000">
                <a:solidFill>
                  <a:srgbClr val="FCFCFC"/>
                </a:solidFill>
              </a:defRPr>
            </a:pPr>
            <a:r>
              <a:t>Light weight cotton, linen or blend is usually best </a:t>
            </a:r>
          </a:p>
          <a:p>
            <a:pPr>
              <a:defRPr sz="2000">
                <a:solidFill>
                  <a:srgbClr val="FCFCFC"/>
                </a:solidFill>
              </a:defRPr>
            </a:pPr>
            <a:r>
              <a:t>Wear loose clothing, upper body and trousers, will allow better air circulation; avoid constricting circulation</a:t>
            </a:r>
          </a:p>
          <a:p>
            <a:pPr>
              <a:defRPr sz="2000">
                <a:solidFill>
                  <a:srgbClr val="FCFCFC"/>
                </a:solidFill>
              </a:defRPr>
            </a:pPr>
            <a:r>
              <a:t>Keep sun off back of NECK – this heats blood flowing to brain, gives you headache. Use bandana or kerchief or high vis nape protector</a:t>
            </a:r>
          </a:p>
          <a:p>
            <a:pPr>
              <a:defRPr sz="2000">
                <a:solidFill>
                  <a:srgbClr val="FCFCFC"/>
                </a:solidFill>
              </a:defRPr>
            </a:pPr>
            <a:r>
              <a:t>Keep cuffs taped in long grass. TICKS will get on you. Use repellant </a:t>
            </a:r>
          </a:p>
          <a:p>
            <a:pPr>
              <a:defRPr sz="2000">
                <a:solidFill>
                  <a:srgbClr val="FCFCFC"/>
                </a:solidFill>
              </a:defRPr>
            </a:pPr>
            <a:r>
              <a:t>Sensitive skin — use SPF, zinc chromate</a:t>
            </a:r>
          </a:p>
        </p:txBody>
      </p:sp>
      <p:pic>
        <p:nvPicPr>
          <p:cNvPr id="107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452429" y="1511905"/>
            <a:ext cx="2508558" cy="187899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itle 1"/>
          <p:cNvSpPr txBox="1"/>
          <p:nvPr>
            <p:ph type="title"/>
          </p:nvPr>
        </p:nvSpPr>
        <p:spPr>
          <a:xfrm>
            <a:off x="355074" y="461974"/>
            <a:ext cx="11046791" cy="1087426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</a:lstStyle>
          <a:p>
            <a:pPr/>
            <a:r>
              <a:t>The Game is Changing…</a:t>
            </a:r>
          </a:p>
        </p:txBody>
      </p:sp>
      <p:sp>
        <p:nvSpPr>
          <p:cNvPr id="110" name="Content Placeholder 2"/>
          <p:cNvSpPr txBox="1"/>
          <p:nvPr>
            <p:ph type="body" idx="1"/>
          </p:nvPr>
        </p:nvSpPr>
        <p:spPr>
          <a:xfrm>
            <a:off x="279400" y="2011679"/>
            <a:ext cx="11633200" cy="4206241"/>
          </a:xfrm>
          <a:prstGeom prst="rect">
            <a:avLst/>
          </a:prstGeom>
        </p:spPr>
        <p:txBody>
          <a:bodyPr/>
          <a:lstStyle/>
          <a:p>
            <a:pPr>
              <a:defRPr sz="2000">
                <a:solidFill>
                  <a:srgbClr val="F2F2F2"/>
                </a:solidFill>
              </a:defRPr>
            </a:pPr>
            <a:r>
              <a:t>Long term, we will need to find smarter ways to work in high heat</a:t>
            </a:r>
          </a:p>
          <a:p>
            <a:pPr>
              <a:defRPr sz="2000">
                <a:solidFill>
                  <a:srgbClr val="F2F2F2"/>
                </a:solidFill>
              </a:defRPr>
            </a:pPr>
            <a:r>
              <a:t>Tents, canopies, shelters, sun shades, umbrellas</a:t>
            </a:r>
          </a:p>
          <a:p>
            <a:pPr>
              <a:defRPr sz="2000">
                <a:solidFill>
                  <a:srgbClr val="F2F2F2"/>
                </a:solidFill>
              </a:defRPr>
            </a:pPr>
            <a:r>
              <a:t>Misting fans, air movers</a:t>
            </a:r>
          </a:p>
          <a:p>
            <a:pPr>
              <a:defRPr sz="2000">
                <a:solidFill>
                  <a:srgbClr val="F2F2F2"/>
                </a:solidFill>
              </a:defRPr>
            </a:pPr>
            <a:r>
              <a:t>Vehicles parked in direct sun – use windshield screen on EXTERIOR</a:t>
            </a:r>
          </a:p>
          <a:p>
            <a:pPr>
              <a:defRPr sz="2000" u="sng">
                <a:solidFill>
                  <a:srgbClr val="F2F2F2"/>
                </a:solidFill>
              </a:defRPr>
            </a:pPr>
            <a:r>
              <a:t>Watch what you TOUCH.</a:t>
            </a:r>
            <a:r>
              <a:rPr u="none"/>
              <a:t> Far example, a piece of sheet metal, such as a door, can burn you on contact. Pay attention!  </a:t>
            </a:r>
            <a:endParaRPr u="none"/>
          </a:p>
          <a:p>
            <a:pPr>
              <a:defRPr sz="2000">
                <a:solidFill>
                  <a:srgbClr val="F2F2F2"/>
                </a:solidFill>
              </a:defRPr>
            </a:pPr>
            <a:r>
              <a:t>Heat ‘waves’ are lasting longer and are hotter — not to mention the forest and urban fire potential</a:t>
            </a:r>
          </a:p>
        </p:txBody>
      </p:sp>
      <p:pic>
        <p:nvPicPr>
          <p:cNvPr id="111" name="Picture 5" descr="Picture 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282438" y="532191"/>
            <a:ext cx="2526142" cy="190092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itle 1"/>
          <p:cNvSpPr txBox="1"/>
          <p:nvPr>
            <p:ph type="title"/>
          </p:nvPr>
        </p:nvSpPr>
        <p:spPr>
          <a:xfrm>
            <a:off x="1215444" y="538176"/>
            <a:ext cx="11116538" cy="850358"/>
          </a:xfrm>
          <a:prstGeom prst="rect">
            <a:avLst/>
          </a:prstGeom>
        </p:spPr>
        <p:txBody>
          <a:bodyPr/>
          <a:lstStyle/>
          <a:p>
            <a:pPr>
              <a:defRPr u="sng">
                <a:solidFill>
                  <a:srgbClr val="FF0000"/>
                </a:solidFill>
              </a:defRPr>
            </a:pPr>
            <a:r>
              <a:t>‘HOT’ </a:t>
            </a:r>
            <a:r>
              <a:rPr>
                <a:solidFill>
                  <a:srgbClr val="099BDD"/>
                </a:solidFill>
              </a:rPr>
              <a:t>Defensive DRIVING</a:t>
            </a:r>
          </a:p>
        </p:txBody>
      </p:sp>
      <p:sp>
        <p:nvSpPr>
          <p:cNvPr id="114" name="Content Placeholder 2"/>
          <p:cNvSpPr txBox="1"/>
          <p:nvPr>
            <p:ph type="body" idx="1"/>
          </p:nvPr>
        </p:nvSpPr>
        <p:spPr>
          <a:xfrm>
            <a:off x="211666" y="2011678"/>
            <a:ext cx="11717867" cy="4558455"/>
          </a:xfrm>
          <a:prstGeom prst="rect">
            <a:avLst/>
          </a:prstGeom>
        </p:spPr>
        <p:txBody>
          <a:bodyPr/>
          <a:lstStyle/>
          <a:p>
            <a:pPr>
              <a:defRPr sz="2400">
                <a:solidFill>
                  <a:srgbClr val="F2F2F2"/>
                </a:solidFill>
              </a:defRPr>
            </a:pPr>
            <a:r>
              <a:t>Your vehicle is under stress in high temps. Check coolant level.</a:t>
            </a:r>
          </a:p>
          <a:p>
            <a:pPr>
              <a:defRPr sz="2400">
                <a:solidFill>
                  <a:srgbClr val="F2F2F2"/>
                </a:solidFill>
              </a:defRPr>
            </a:pPr>
            <a:r>
              <a:t>Battery &amp; electrical system is weakened by high heat</a:t>
            </a:r>
          </a:p>
          <a:p>
            <a:pPr>
              <a:defRPr sz="2400">
                <a:solidFill>
                  <a:srgbClr val="F2F2F2"/>
                </a:solidFill>
              </a:defRPr>
            </a:pPr>
            <a:r>
              <a:t>TIRE PRESSURES will fluctuate given temperature changes</a:t>
            </a:r>
          </a:p>
          <a:p>
            <a:pPr>
              <a:defRPr i="1" sz="2400" u="sng">
                <a:solidFill>
                  <a:srgbClr val="F2F2F2"/>
                </a:solidFill>
              </a:defRPr>
            </a:pPr>
            <a:r>
              <a:t>GATORS</a:t>
            </a:r>
            <a:r>
              <a:rPr i="0" u="none"/>
              <a:t> from overloaded semi’s will be more prevalent</a:t>
            </a:r>
            <a:endParaRPr i="0" u="none"/>
          </a:p>
          <a:p>
            <a:pPr>
              <a:defRPr sz="2400">
                <a:solidFill>
                  <a:srgbClr val="F2F2F2"/>
                </a:solidFill>
              </a:defRPr>
            </a:pPr>
            <a:r>
              <a:t>The speed rating of truck tires is affected by high road surface temps. </a:t>
            </a:r>
          </a:p>
          <a:p>
            <a:pPr>
              <a:defRPr sz="2400">
                <a:solidFill>
                  <a:srgbClr val="F2F2F2"/>
                </a:solidFill>
              </a:defRPr>
            </a:pPr>
            <a:r>
              <a:t>No one told the truckers about this…Avoid large trucks as much as possible</a:t>
            </a:r>
          </a:p>
          <a:p>
            <a:pPr>
              <a:defRPr sz="2400">
                <a:solidFill>
                  <a:srgbClr val="F2F2F2"/>
                </a:solidFill>
              </a:defRPr>
            </a:pPr>
            <a:r>
              <a:t>Be alert for the indicators that something is about to BLOW UP on the road in front of you!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itle 1"/>
          <p:cNvSpPr txBox="1"/>
          <p:nvPr>
            <p:ph type="title"/>
          </p:nvPr>
        </p:nvSpPr>
        <p:spPr>
          <a:xfrm>
            <a:off x="814166" y="250308"/>
            <a:ext cx="10716067" cy="1508762"/>
          </a:xfrm>
          <a:prstGeom prst="rect">
            <a:avLst/>
          </a:prstGeom>
        </p:spPr>
        <p:txBody>
          <a:bodyPr/>
          <a:lstStyle/>
          <a:p>
            <a:pPr>
              <a:defRPr sz="3600" u="sng"/>
            </a:pPr>
            <a:r>
              <a:t>Ergonomic Effects </a:t>
            </a:r>
            <a:r>
              <a:rPr u="none"/>
              <a:t>of </a:t>
            </a:r>
            <a:r>
              <a:rPr u="none">
                <a:solidFill>
                  <a:srgbClr val="FF0000"/>
                </a:solidFill>
              </a:rPr>
              <a:t>High HEAT</a:t>
            </a:r>
          </a:p>
        </p:txBody>
      </p:sp>
      <p:sp>
        <p:nvSpPr>
          <p:cNvPr id="117" name="Content Placeholder 2"/>
          <p:cNvSpPr txBox="1"/>
          <p:nvPr>
            <p:ph type="body" idx="1"/>
          </p:nvPr>
        </p:nvSpPr>
        <p:spPr>
          <a:xfrm>
            <a:off x="558362" y="2579192"/>
            <a:ext cx="10141060" cy="4082713"/>
          </a:xfrm>
          <a:prstGeom prst="rect">
            <a:avLst/>
          </a:prstGeom>
        </p:spPr>
        <p:txBody>
          <a:bodyPr/>
          <a:lstStyle/>
          <a:p>
            <a:pPr>
              <a:defRPr sz="2400">
                <a:solidFill>
                  <a:srgbClr val="FCFCFC"/>
                </a:solidFill>
              </a:defRPr>
            </a:pPr>
            <a:r>
              <a:t>Severe prolonged dehydration — risk of kidney stone formation</a:t>
            </a:r>
          </a:p>
          <a:p>
            <a:pPr>
              <a:defRPr sz="2400" u="sng">
                <a:solidFill>
                  <a:srgbClr val="FCFCFC"/>
                </a:solidFill>
              </a:defRPr>
            </a:pPr>
            <a:r>
              <a:t>Hydrate with water; </a:t>
            </a:r>
            <a:r>
              <a:rPr u="none"/>
              <a:t>NOT ice cold — cool is best. </a:t>
            </a:r>
            <a:endParaRPr u="none"/>
          </a:p>
          <a:p>
            <a:pPr>
              <a:defRPr sz="2400">
                <a:solidFill>
                  <a:srgbClr val="FCFCFC"/>
                </a:solidFill>
              </a:defRPr>
            </a:pPr>
            <a:r>
              <a:t>Sip gradually, steadily; avoid sugar, soda, Red Bull, etc.  </a:t>
            </a:r>
          </a:p>
          <a:p>
            <a:pPr>
              <a:defRPr sz="2400">
                <a:solidFill>
                  <a:srgbClr val="FCFCFC"/>
                </a:solidFill>
              </a:defRPr>
            </a:pPr>
            <a:r>
              <a:t>Eat LIGHT – Hotter = LIGHTER ; salads, watermelon, veggies</a:t>
            </a:r>
          </a:p>
          <a:p>
            <a:pPr>
              <a:defRPr sz="2400">
                <a:solidFill>
                  <a:srgbClr val="FCFCFC"/>
                </a:solidFill>
              </a:defRPr>
            </a:pPr>
            <a:r>
              <a:t>Avoid foods that are fried, preserved, or have a high salt content</a:t>
            </a:r>
          </a:p>
          <a:p>
            <a:pPr>
              <a:defRPr sz="2400">
                <a:solidFill>
                  <a:srgbClr val="FCFCFC"/>
                </a:solidFill>
              </a:defRPr>
            </a:pPr>
            <a:r>
              <a:t>Get proper rest. High heat induces early onset of fatigue</a:t>
            </a:r>
          </a:p>
        </p:txBody>
      </p:sp>
      <p:pic>
        <p:nvPicPr>
          <p:cNvPr id="118" name="Picture 5" descr="Picture 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011346" y="650159"/>
            <a:ext cx="2968745" cy="19209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itle 1"/>
          <p:cNvSpPr txBox="1"/>
          <p:nvPr>
            <p:ph type="title"/>
          </p:nvPr>
        </p:nvSpPr>
        <p:spPr>
          <a:xfrm>
            <a:off x="967620" y="259984"/>
            <a:ext cx="10223494" cy="1508762"/>
          </a:xfrm>
          <a:prstGeom prst="rect">
            <a:avLst/>
          </a:prstGeom>
        </p:spPr>
        <p:txBody>
          <a:bodyPr/>
          <a:lstStyle/>
          <a:p>
            <a:pPr>
              <a:defRPr u="sng"/>
            </a:pPr>
            <a:r>
              <a:t>Heat Illness Progression – </a:t>
            </a:r>
            <a:r>
              <a:rPr>
                <a:solidFill>
                  <a:srgbClr val="FF0000"/>
                </a:solidFill>
              </a:rPr>
              <a:t>Warning SIgns</a:t>
            </a:r>
          </a:p>
        </p:txBody>
      </p:sp>
      <p:sp>
        <p:nvSpPr>
          <p:cNvPr id="121" name="Content Placeholder 2"/>
          <p:cNvSpPr txBox="1"/>
          <p:nvPr>
            <p:ph type="body" idx="1"/>
          </p:nvPr>
        </p:nvSpPr>
        <p:spPr>
          <a:xfrm>
            <a:off x="326570" y="1818159"/>
            <a:ext cx="10660430" cy="5354321"/>
          </a:xfrm>
          <a:prstGeom prst="rect">
            <a:avLst/>
          </a:prstGeom>
        </p:spPr>
        <p:txBody>
          <a:bodyPr/>
          <a:lstStyle/>
          <a:p>
            <a:pPr>
              <a:defRPr sz="2400">
                <a:solidFill>
                  <a:srgbClr val="F2F2F2"/>
                </a:solidFill>
              </a:defRPr>
            </a:pPr>
            <a:r>
              <a:t>Heat tolerance levels will vary by individual and state of health. Most can take </a:t>
            </a:r>
            <a:r>
              <a:rPr u="sng"/>
              <a:t>moderate heat </a:t>
            </a:r>
            <a:r>
              <a:t>without adverse effects. </a:t>
            </a:r>
          </a:p>
          <a:p>
            <a:pPr marL="0" indent="0">
              <a:buSzTx/>
              <a:buFont typeface="Wingdings"/>
              <a:buNone/>
              <a:defRPr sz="3200">
                <a:solidFill>
                  <a:srgbClr val="F2F2F2"/>
                </a:solidFill>
              </a:defRPr>
            </a:pPr>
            <a:r>
              <a:t>Be alert for:</a:t>
            </a:r>
            <a:r>
              <a:rPr sz="2400"/>
              <a:t> </a:t>
            </a:r>
            <a:endParaRPr sz="2400"/>
          </a:p>
          <a:p>
            <a:pPr>
              <a:defRPr sz="2400">
                <a:solidFill>
                  <a:srgbClr val="F2F2F2"/>
                </a:solidFill>
              </a:defRPr>
            </a:pPr>
            <a:r>
              <a:t>Heat </a:t>
            </a:r>
            <a:r>
              <a:rPr u="sng"/>
              <a:t>Rash</a:t>
            </a:r>
            <a:endParaRPr u="sng"/>
          </a:p>
          <a:p>
            <a:pPr>
              <a:defRPr sz="2400">
                <a:solidFill>
                  <a:srgbClr val="F2F2F2"/>
                </a:solidFill>
              </a:defRPr>
            </a:pPr>
            <a:r>
              <a:t>Heat </a:t>
            </a:r>
            <a:r>
              <a:rPr u="sng"/>
              <a:t>CRAMPS</a:t>
            </a:r>
            <a:r>
              <a:t> – usually in legs, buttocks, large muscle mass</a:t>
            </a:r>
          </a:p>
          <a:p>
            <a:pPr>
              <a:defRPr sz="2400">
                <a:solidFill>
                  <a:srgbClr val="F2F2F2"/>
                </a:solidFill>
              </a:defRPr>
            </a:pPr>
            <a:r>
              <a:t>Heat </a:t>
            </a:r>
            <a:r>
              <a:rPr u="sng"/>
              <a:t>fatigue, exhaustion</a:t>
            </a:r>
            <a:r>
              <a:t>. Sit in shade, elevate FEET; hydrate, chill</a:t>
            </a:r>
          </a:p>
          <a:p>
            <a:pPr>
              <a:defRPr sz="2400">
                <a:solidFill>
                  <a:srgbClr val="F2F2F2"/>
                </a:solidFill>
              </a:defRPr>
            </a:pPr>
            <a:r>
              <a:t>Heat </a:t>
            </a:r>
            <a:r>
              <a:rPr u="sng"/>
              <a:t>STROKE</a:t>
            </a:r>
            <a:r>
              <a:t>: if you ignored all the other signs, this is it.</a:t>
            </a:r>
          </a:p>
          <a:p>
            <a:pPr>
              <a:defRPr sz="2400">
                <a:solidFill>
                  <a:srgbClr val="F2F2F2"/>
                </a:solidFill>
              </a:defRPr>
            </a:pPr>
            <a:r>
              <a:t>Call 911</a:t>
            </a:r>
          </a:p>
          <a:p>
            <a:pPr>
              <a:defRPr sz="2400">
                <a:solidFill>
                  <a:srgbClr val="F2F2F2"/>
                </a:solidFill>
              </a:defRPr>
            </a:pPr>
            <a:r>
              <a:t>Keep an eye on your co-workers. </a:t>
            </a:r>
          </a:p>
        </p:txBody>
      </p:sp>
      <p:pic>
        <p:nvPicPr>
          <p:cNvPr id="122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859409" y="2335334"/>
            <a:ext cx="2926081" cy="178536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Banded">
  <a:themeElements>
    <a:clrScheme name="Banded">
      <a:dk1>
        <a:srgbClr val="2C2C2C"/>
      </a:dk1>
      <a:lt1>
        <a:srgbClr val="099BDD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Banded">
      <a:majorFont>
        <a:latin typeface="Helvetica"/>
        <a:ea typeface="Helvetica"/>
        <a:cs typeface="Helvetica"/>
      </a:majorFont>
      <a:minorFont>
        <a:latin typeface="Corbel"/>
        <a:ea typeface="Corbel"/>
        <a:cs typeface="Corbel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anded">
  <a:themeElements>
    <a:clrScheme name="Banded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Banded">
      <a:majorFont>
        <a:latin typeface="Helvetica"/>
        <a:ea typeface="Helvetica"/>
        <a:cs typeface="Helvetica"/>
      </a:majorFont>
      <a:minorFont>
        <a:latin typeface="Corbel"/>
        <a:ea typeface="Corbel"/>
        <a:cs typeface="Corbel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