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099BDD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99BDD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12700" cap="flat">
              <a:solidFill>
                <a:srgbClr val="2C2C2C"/>
              </a:solidFill>
              <a:prstDash val="solid"/>
              <a:round/>
            </a:ln>
          </a:top>
          <a:bottom>
            <a:ln w="127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solidFill>
            <a:srgbClr val="2C2C2C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12700" cap="flat">
              <a:solidFill>
                <a:srgbClr val="2C2C2C"/>
              </a:solidFill>
              <a:prstDash val="solid"/>
              <a:round/>
            </a:ln>
          </a:top>
          <a:bottom>
            <a:ln w="127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solidFill>
            <a:srgbClr val="2C2C2C">
              <a:alpha val="20000"/>
            </a:srgbClr>
          </a:solidFill>
        </a:fill>
      </a:tcStyle>
    </a:firstCol>
    <a:lastRow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127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127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0"/>
            <a:ext cx="12195668" cy="182880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9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7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0" algn="ctr">
              <a:buClrTx/>
              <a:buSzTx/>
              <a:buNone/>
              <a:defRPr sz="2000"/>
            </a:lvl2pPr>
            <a:lvl3pPr marL="0" indent="0" algn="ctr">
              <a:buClrTx/>
              <a:buSzTx/>
              <a:buNone/>
              <a:defRPr sz="2000"/>
            </a:lvl3pPr>
            <a:lvl4pPr marL="0" indent="0" algn="ctr">
              <a:buClrTx/>
              <a:buSzTx/>
              <a:buNone/>
              <a:defRPr sz="2000"/>
            </a:lvl4pPr>
            <a:lvl5pPr marL="0" indent="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0"/>
            <a:ext cx="12195668" cy="1828802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7"/>
            <a:ext cx="10515601" cy="1676402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2" y="2011678"/>
            <a:ext cx="4754883" cy="420624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6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0">
              <a:buClrTx/>
              <a:buSzTx/>
              <a:buNone/>
              <a:defRPr sz="2100"/>
            </a:lvl2pPr>
            <a:lvl3pPr marL="0" indent="0">
              <a:buClrTx/>
              <a:buSzTx/>
              <a:buNone/>
              <a:defRPr sz="2100"/>
            </a:lvl3pPr>
            <a:lvl4pPr marL="0" indent="0">
              <a:buClrTx/>
              <a:buSzTx/>
              <a:buNone/>
              <a:defRPr sz="2100"/>
            </a:lvl4pPr>
            <a:lvl5pPr marL="0" indent="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2" cy="743096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2"/>
            <a:ext cx="6126480" cy="4114803"/>
          </a:xfrm>
          <a:prstGeom prst="rect">
            <a:avLst/>
          </a:prstGeom>
        </p:spPr>
        <p:txBody>
          <a:bodyPr/>
          <a:lstStyle>
            <a:lvl1pPr marL="182879" indent="-182879">
              <a:defRPr sz="3200"/>
            </a:lvl1pPr>
            <a:lvl2pPr marL="437605" indent="-209004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4"/>
            <a:ext cx="3200402" cy="343232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0">
              <a:lnSpc>
                <a:spcPct val="95000"/>
              </a:lnSpc>
              <a:buClrTx/>
              <a:buSzTx/>
              <a:buNone/>
              <a:defRPr sz="1800"/>
            </a:lvl2pPr>
            <a:lvl3pPr marL="0" indent="0">
              <a:lnSpc>
                <a:spcPct val="95000"/>
              </a:lnSpc>
              <a:buClrTx/>
              <a:buSzTx/>
              <a:buNone/>
              <a:defRPr sz="1800"/>
            </a:lvl3pPr>
            <a:lvl4pPr marL="0" indent="0">
              <a:lnSpc>
                <a:spcPct val="95000"/>
              </a:lnSpc>
              <a:buClrTx/>
              <a:buSzTx/>
              <a:buNone/>
              <a:defRPr sz="1800"/>
            </a:lvl4pPr>
            <a:lvl5pPr marL="0" indent="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1" y="176109"/>
            <a:ext cx="12188956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4"/>
            <a:ext cx="9784082" cy="1508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8"/>
            <a:ext cx="9784082" cy="42062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7"/>
            <a:ext cx="256539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>
              <a:defRPr sz="1200">
                <a:solidFill>
                  <a:srgbClr val="FFFFFF"/>
                </a:solidFill>
                <a:latin typeface="+mn-lt"/>
                <a:ea typeface="+mn-ea"/>
                <a:cs typeface="+mn-cs"/>
                <a:sym typeface="Corbe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429768" marR="0" indent="-201166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680719" marR="0" indent="-22351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937260" marR="0" indent="-25145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918075" y="3849525"/>
            <a:ext cx="10969601" cy="3023812"/>
          </a:xfrm>
          <a:prstGeom prst="rect">
            <a:avLst/>
          </a:prstGeom>
        </p:spPr>
        <p:txBody>
          <a:bodyPr/>
          <a:lstStyle/>
          <a:p>
            <a:pPr algn="l" defTabSz="868680">
              <a:spcBef>
                <a:spcPts val="1100"/>
              </a:spcBef>
              <a:defRPr sz="2200"/>
            </a:pPr>
            <a:r>
              <a:t>‘HOT WORK’ – Summer is Now</a:t>
            </a:r>
          </a:p>
          <a:p>
            <a:pPr algn="l" defTabSz="868680">
              <a:spcBef>
                <a:spcPts val="1100"/>
              </a:spcBef>
              <a:defRPr sz="2200"/>
            </a:pPr>
            <a:r>
              <a:t>High Temps + Humidity = Fatigue</a:t>
            </a:r>
          </a:p>
          <a:p>
            <a:pPr algn="l" defTabSz="868680">
              <a:spcBef>
                <a:spcPts val="1100"/>
              </a:spcBef>
              <a:defRPr sz="2200"/>
            </a:pPr>
            <a:r>
              <a:t>Workers: Maintain your Free Space!</a:t>
            </a:r>
          </a:p>
          <a:p>
            <a:pPr algn="l" defTabSz="868680">
              <a:spcBef>
                <a:spcPts val="1100"/>
              </a:spcBef>
              <a:defRPr sz="2200"/>
            </a:pPr>
            <a:r>
              <a:t>Work Defensive Driving in Opioid Conditions: Prevention Tactics</a:t>
            </a:r>
          </a:p>
          <a:p>
            <a:pPr algn="l" defTabSz="868680">
              <a:spcBef>
                <a:spcPts val="1100"/>
              </a:spcBef>
              <a:defRPr sz="2200"/>
            </a:pPr>
            <a:r>
              <a:t>‘HOT WORK’ – Summer is Now</a:t>
            </a:r>
          </a:p>
          <a:p>
            <a:pPr algn="l" defTabSz="868680">
              <a:spcBef>
                <a:spcPts val="1100"/>
              </a:spcBef>
              <a:defRPr sz="2200"/>
            </a:pPr>
            <a:r>
              <a:t>Risk Factor Analysis: Hand - Finger – Arm Soft Tissue Injury Prevention</a:t>
            </a:r>
          </a:p>
          <a:p>
            <a:pPr algn="l" defTabSz="868680">
              <a:spcBef>
                <a:spcPts val="1100"/>
              </a:spcBef>
              <a:defRPr sz="2200"/>
            </a:pPr>
            <a:r>
              <a:t>When  Did ‘Safety Regulation’ become a bad word?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79" y="27310"/>
            <a:ext cx="5400075" cy="1971457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794729" y="1984900"/>
            <a:ext cx="11216293" cy="1628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         June Safety Info</a:t>
            </a:r>
            <a:endParaRPr>
              <a:solidFill>
                <a:srgbClr val="FFFFFF"/>
              </a:solidFill>
            </a:endParaRPr>
          </a:p>
          <a:p>
            <a:pPr>
              <a:defRPr sz="32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Safety Tips as We Start the Summer Season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333585" y="308365"/>
            <a:ext cx="8661993" cy="1508762"/>
          </a:xfrm>
          <a:prstGeom prst="rect">
            <a:avLst/>
          </a:prstGeom>
          <a:ln>
            <a:solidFill>
              <a:schemeClr val="accent1"/>
            </a:solidFill>
            <a:round/>
          </a:ln>
        </p:spPr>
        <p:txBody>
          <a:bodyPr/>
          <a:lstStyle>
            <a:lvl1pPr>
              <a:lnSpc>
                <a:spcPct val="100000"/>
              </a:lnSpc>
              <a:defRPr cap="none" sz="3200">
                <a:solidFill>
                  <a:schemeClr val="accent4">
                    <a:satOff val="-29084"/>
                    <a:lumOff val="-12000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‘HOT WORK’ – Summer is Now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395112" y="2116664"/>
            <a:ext cx="10309174" cy="4741336"/>
          </a:xfrm>
          <a:prstGeom prst="rect">
            <a:avLst/>
          </a:prstGeom>
        </p:spPr>
        <p:txBody>
          <a:bodyPr/>
          <a:lstStyle/>
          <a:p>
            <a:pPr marL="182879" indent="-182879">
              <a:lnSpc>
                <a:spcPct val="81000"/>
              </a:lnSpc>
            </a:pPr>
            <a:r>
              <a:t>HYDRATE: gulping a couple of bottles of water is </a:t>
            </a:r>
            <a:r>
              <a:rPr u="sng"/>
              <a:t>not</a:t>
            </a:r>
            <a:r>
              <a:t> how to hydrate</a:t>
            </a:r>
            <a:endParaRPr sz="2000"/>
          </a:p>
          <a:p>
            <a:pPr marL="182879" indent="-182879">
              <a:lnSpc>
                <a:spcPct val="81000"/>
              </a:lnSpc>
            </a:pPr>
            <a:r>
              <a:t>Be alert for ‘muscle cramps’ = early warning sign of dehydration</a:t>
            </a:r>
            <a:endParaRPr sz="2000"/>
          </a:p>
          <a:p>
            <a:pPr marL="182879" indent="-182879">
              <a:lnSpc>
                <a:spcPct val="81000"/>
              </a:lnSpc>
            </a:pPr>
            <a:r>
              <a:t>Heat </a:t>
            </a:r>
            <a:r>
              <a:rPr u="sng"/>
              <a:t>INDEX </a:t>
            </a:r>
            <a:r>
              <a:t>is combination of temp. and humidity; index </a:t>
            </a:r>
            <a:r>
              <a:rPr u="sng">
                <a:solidFill>
                  <a:srgbClr val="FF0000"/>
                </a:solidFill>
              </a:rPr>
              <a:t>over 105 is DANGER</a:t>
            </a:r>
            <a:endParaRPr sz="2000"/>
          </a:p>
          <a:p>
            <a:pPr marL="182879" indent="-182879">
              <a:lnSpc>
                <a:spcPct val="81000"/>
              </a:lnSpc>
            </a:pPr>
            <a:r>
              <a:t>Everyone tolerates heat differently. Don’t push your endurance; take rest breaks; monitor contractors; eat light during heat; get sufficient rest; heat induces fatigue </a:t>
            </a:r>
            <a:endParaRPr sz="2000"/>
          </a:p>
          <a:p>
            <a:pPr marL="182879" indent="-182879">
              <a:lnSpc>
                <a:spcPct val="81000"/>
              </a:lnSpc>
            </a:pPr>
            <a:r>
              <a:t>A Work Zone with an extended backup plus high heat </a:t>
            </a:r>
            <a:r>
              <a:rPr u="sng"/>
              <a:t>will create Road Rage</a:t>
            </a:r>
            <a:r>
              <a:t>. </a:t>
            </a:r>
            <a:endParaRPr sz="2000"/>
          </a:p>
          <a:p>
            <a:pPr marL="182879" indent="-182879">
              <a:lnSpc>
                <a:spcPct val="81000"/>
              </a:lnSpc>
            </a:pPr>
            <a:r>
              <a:t>Be alert for this; stay in protected areas when possible; vehicle intrusions are common.</a:t>
            </a:r>
            <a:endParaRPr sz="2000"/>
          </a:p>
          <a:p>
            <a:pPr marL="182879" indent="-182879">
              <a:lnSpc>
                <a:spcPct val="81000"/>
              </a:lnSpc>
            </a:pPr>
            <a:r>
              <a:t>Avoid long exposure in direct sun. Figure out a cover up – even a temporary umbrella can help. </a:t>
            </a:r>
            <a:endParaRPr sz="2000"/>
          </a:p>
          <a:p>
            <a:pPr marL="182879" indent="-182879">
              <a:lnSpc>
                <a:spcPct val="81000"/>
              </a:lnSpc>
            </a:pPr>
            <a:r>
              <a:t>PLAN the work in high heat to minimize exposure; take frequent breaks; use cooling bandanas; misting stations, fans, other means of reducing heat load.</a:t>
            </a:r>
            <a:endParaRPr sz="2000"/>
          </a:p>
          <a:p>
            <a:pPr marL="182879" indent="-182879">
              <a:lnSpc>
                <a:spcPct val="81000"/>
              </a:lnSpc>
            </a:pPr>
            <a:r>
              <a:t>Example: avoid prolonged standing on hot pavement. Use cardboard or other insulator. </a:t>
            </a:r>
          </a:p>
        </p:txBody>
      </p:sp>
      <p:pic>
        <p:nvPicPr>
          <p:cNvPr id="103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66855" y="540742"/>
            <a:ext cx="2526142" cy="19009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825599" y="455355"/>
            <a:ext cx="8403923" cy="1087426"/>
          </a:xfrm>
          <a:prstGeom prst="rect">
            <a:avLst/>
          </a:prstGeom>
        </p:spPr>
        <p:txBody>
          <a:bodyPr/>
          <a:lstStyle>
            <a:lvl1pPr>
              <a:defRPr b="1" i="1" sz="3200">
                <a:solidFill>
                  <a:srgbClr val="BF9000"/>
                </a:solidFill>
              </a:defRPr>
            </a:lvl1pPr>
          </a:lstStyle>
          <a:p>
            <a:pPr/>
            <a:r>
              <a:t>High Temps + Humidity = Fatigue</a:t>
            </a:r>
          </a:p>
        </p:txBody>
      </p:sp>
      <p:pic>
        <p:nvPicPr>
          <p:cNvPr id="106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03619" y="343505"/>
            <a:ext cx="2269314" cy="2236030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Everyone tolerates HEAT differently…"/>
          <p:cNvSpPr txBox="1"/>
          <p:nvPr/>
        </p:nvSpPr>
        <p:spPr>
          <a:xfrm>
            <a:off x="714671" y="2669519"/>
            <a:ext cx="11358224" cy="3002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Rain – watch your hydroplaning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Drainage on slopes, grades, standing water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Slow it down to suit road, weather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Headlights, reflective gear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Distracted drivers, school will be letting out, moving vans, overloaded vehicles, mattresses, furniture, etc.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Always be on the lookout for fatigued, long distance drivers, distractions…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xfrm>
            <a:off x="657454" y="461973"/>
            <a:ext cx="10845118" cy="1087427"/>
          </a:xfrm>
          <a:prstGeom prst="rect">
            <a:avLst/>
          </a:prstGeom>
        </p:spPr>
        <p:txBody>
          <a:bodyPr/>
          <a:lstStyle>
            <a:lvl1pPr marL="342900" indent="-342900">
              <a:defRPr i="1" u="sng"/>
            </a:lvl1pPr>
          </a:lstStyle>
          <a:p>
            <a:pPr/>
            <a:r>
              <a:t>workers: Maintain your Free Space!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xfrm>
            <a:off x="403386" y="2758390"/>
            <a:ext cx="11633202" cy="3375095"/>
          </a:xfrm>
          <a:prstGeom prst="rect">
            <a:avLst/>
          </a:prstGeom>
        </p:spPr>
        <p:txBody>
          <a:bodyPr/>
          <a:lstStyle/>
          <a:p>
            <a:pPr marL="221742" indent="-221742" defTabSz="886968">
              <a:spcBef>
                <a:spcPts val="900"/>
              </a:spcBef>
              <a:buClrTx/>
              <a:buFont typeface="Arial"/>
              <a:buChar char="•"/>
              <a:defRPr sz="2328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An incident was reported where a worker was struck by shovel of hot asphalt: Remember to leave a clear space around people working.</a:t>
            </a:r>
          </a:p>
          <a:p>
            <a:pPr marL="221742" indent="-221742" defTabSz="886968">
              <a:spcBef>
                <a:spcPts val="900"/>
              </a:spcBef>
              <a:buClrTx/>
              <a:buFont typeface="Arial"/>
              <a:buChar char="•"/>
              <a:defRPr sz="2328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This is magnified when they are using power tools such as chain saws, chop saws, grinders, etc. Even a hammer can cause shrapnel – and mind that back swing! </a:t>
            </a:r>
          </a:p>
          <a:p>
            <a:pPr marL="221742" indent="-221742" defTabSz="886968">
              <a:spcBef>
                <a:spcPts val="900"/>
              </a:spcBef>
              <a:buClrTx/>
              <a:buFont typeface="Arial"/>
              <a:buChar char="•"/>
              <a:defRPr sz="2328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Same goes when around any vehicles, on the jobsite or elsewhere. People right next to vehicles are hard to see and non-commercial vehicles don’t have backup alerts.</a:t>
            </a:r>
          </a:p>
          <a:p>
            <a:pPr marL="221742" indent="-221742" defTabSz="886968">
              <a:spcBef>
                <a:spcPts val="900"/>
              </a:spcBef>
              <a:buClrTx/>
              <a:buFont typeface="Arial"/>
              <a:buChar char="•"/>
              <a:defRPr sz="2328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Don’t walk in between vehicles when one is in the process of getting ready to move. Driver may put the vehicle in reverse when you’re expecting forward, and vice versa.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333585" y="308365"/>
            <a:ext cx="9245613" cy="1508762"/>
          </a:xfrm>
          <a:prstGeom prst="rect">
            <a:avLst/>
          </a:prstGeom>
        </p:spPr>
        <p:txBody>
          <a:bodyPr/>
          <a:lstStyle>
            <a:lvl1pPr>
              <a:defRPr i="1" sz="3200">
                <a:solidFill>
                  <a:srgbClr val="BF9000"/>
                </a:solidFill>
              </a:defRPr>
            </a:lvl1pPr>
          </a:lstStyle>
          <a:p>
            <a:pPr/>
            <a:r>
              <a:t>Work Defensive Driving in Opioid Conditions: Prevention Tactics</a:t>
            </a:r>
          </a:p>
        </p:txBody>
      </p:sp>
      <p:sp>
        <p:nvSpPr>
          <p:cNvPr id="113" name="Content Placeholder 2"/>
          <p:cNvSpPr txBox="1"/>
          <p:nvPr>
            <p:ph type="body" idx="1"/>
          </p:nvPr>
        </p:nvSpPr>
        <p:spPr>
          <a:xfrm>
            <a:off x="395112" y="2116664"/>
            <a:ext cx="10309174" cy="4741336"/>
          </a:xfrm>
          <a:prstGeom prst="rect">
            <a:avLst/>
          </a:prstGeom>
        </p:spPr>
        <p:txBody>
          <a:bodyPr/>
          <a:lstStyle/>
          <a:p>
            <a:pPr marL="182879" indent="-182879">
              <a:defRPr sz="2000"/>
            </a:pPr>
            <a:r>
              <a:t>Statistic: </a:t>
            </a:r>
            <a:r>
              <a:rPr u="sng"/>
              <a:t>More stoned drivers </a:t>
            </a:r>
            <a:r>
              <a:t>now on the road than DRUNK drivers</a:t>
            </a:r>
          </a:p>
          <a:p>
            <a:pPr marL="182879" indent="-182879">
              <a:defRPr sz="2000"/>
            </a:pPr>
            <a:r>
              <a:t>All hours of the day, in addition to bars closing time</a:t>
            </a:r>
          </a:p>
          <a:p>
            <a:pPr marL="182879" indent="-182879">
              <a:defRPr sz="2000"/>
            </a:pPr>
            <a:r>
              <a:t>YOU = Alertness; defensive positioning; OBSERVE other drivers for signs of erratic driving; always remember and employ the “4 Second Rule”</a:t>
            </a:r>
          </a:p>
          <a:p>
            <a:pPr marL="182879" indent="-182879">
              <a:defRPr sz="2000" u="sng"/>
            </a:pPr>
            <a:r>
              <a:t>AVOID Road Rage </a:t>
            </a:r>
            <a:r>
              <a:rPr u="none"/>
              <a:t>– high temps can create high emotions</a:t>
            </a:r>
            <a:endParaRPr u="none"/>
          </a:p>
          <a:p>
            <a:pPr marL="182879" indent="-182879">
              <a:defRPr sz="2000" u="sng"/>
            </a:pPr>
            <a:r>
              <a:t>AVOID following too close</a:t>
            </a:r>
            <a:r>
              <a:rPr u="none"/>
              <a:t>. This is basically ASKING for trouble from negligent driver</a:t>
            </a:r>
            <a:endParaRPr u="none"/>
          </a:p>
          <a:p>
            <a:pPr marL="182879" indent="-182879">
              <a:defRPr sz="2000"/>
            </a:pPr>
            <a:r>
              <a:t>When stopping on Interstate: use full measure of WARNING LIGHTS; deploy upstream SIGNAGE when possible; select best DEFENSIVE parking position; use fully-deployed max. high visibility gear. </a:t>
            </a:r>
            <a:r>
              <a:rPr i="1" u="sng">
                <a:solidFill>
                  <a:srgbClr val="FB1919"/>
                </a:solidFill>
              </a:rPr>
              <a:t>“Make Sure THEY SEE YOU!!”</a:t>
            </a:r>
            <a:endParaRPr i="1" u="sng">
              <a:solidFill>
                <a:srgbClr val="FB1919"/>
              </a:solidFill>
            </a:endParaRPr>
          </a:p>
          <a:p>
            <a:pPr marL="182879" indent="-182879">
              <a:defRPr sz="2000"/>
            </a:pPr>
            <a:r>
              <a:t>Most insurance companies will do forensic analysis following any incident; our company post incident drug test. Protect yourself!</a:t>
            </a:r>
          </a:p>
        </p:txBody>
      </p:sp>
      <p:pic>
        <p:nvPicPr>
          <p:cNvPr id="114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75455" y="357701"/>
            <a:ext cx="2018345" cy="176789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1"/>
          <p:cNvSpPr txBox="1"/>
          <p:nvPr>
            <p:ph type="title"/>
          </p:nvPr>
        </p:nvSpPr>
        <p:spPr>
          <a:xfrm>
            <a:off x="414819" y="265342"/>
            <a:ext cx="11116540" cy="978227"/>
          </a:xfrm>
          <a:prstGeom prst="rect">
            <a:avLst/>
          </a:prstGeom>
        </p:spPr>
        <p:txBody>
          <a:bodyPr/>
          <a:lstStyle/>
          <a:p>
            <a:pPr defTabSz="749808">
              <a:defRPr b="1" i="1" sz="3280"/>
            </a:pPr>
            <a:r>
              <a:t>Risk Factor Analysis</a:t>
            </a:r>
            <a:r>
              <a:t>: </a:t>
            </a:r>
            <a:r>
              <a:rPr>
                <a:solidFill>
                  <a:srgbClr val="FF0000"/>
                </a:solidFill>
              </a:rPr>
              <a:t>Hand - Finger – Arm </a:t>
            </a:r>
            <a:br>
              <a:rPr>
                <a:solidFill>
                  <a:srgbClr val="FF0000"/>
                </a:solidFill>
              </a:rPr>
            </a:br>
            <a:r>
              <a:t>Soft Tissue Injury Prevention </a:t>
            </a:r>
          </a:p>
        </p:txBody>
      </p:sp>
      <p:sp>
        <p:nvSpPr>
          <p:cNvPr id="117" name="Content Placeholder 2"/>
          <p:cNvSpPr txBox="1"/>
          <p:nvPr>
            <p:ph type="body" idx="1"/>
          </p:nvPr>
        </p:nvSpPr>
        <p:spPr>
          <a:xfrm>
            <a:off x="485181" y="2024961"/>
            <a:ext cx="10347477" cy="4558456"/>
          </a:xfrm>
          <a:prstGeom prst="rect">
            <a:avLst/>
          </a:prstGeom>
        </p:spPr>
        <p:txBody>
          <a:bodyPr/>
          <a:lstStyle/>
          <a:p>
            <a:pPr marL="73151" indent="-73151" defTabSz="365760">
              <a:spcBef>
                <a:spcPts val="400"/>
              </a:spcBef>
              <a:defRPr sz="1840" u="sng"/>
            </a:pPr>
            <a:r>
              <a:t>HANDLING AND DUMPING TRASH</a:t>
            </a:r>
            <a:r>
              <a:rPr u="none"/>
              <a:t>. This is classified as </a:t>
            </a:r>
            <a:r>
              <a:t>Manual Materials Handling</a:t>
            </a:r>
            <a:r>
              <a:rPr u="none"/>
              <a:t>.</a:t>
            </a:r>
            <a:endParaRPr u="none"/>
          </a:p>
          <a:p>
            <a:pPr marL="73151" indent="-73151" defTabSz="365760">
              <a:spcBef>
                <a:spcPts val="400"/>
              </a:spcBef>
              <a:defRPr sz="1840"/>
            </a:pPr>
            <a:r>
              <a:t>Fact: </a:t>
            </a:r>
            <a:r>
              <a:rPr u="sng"/>
              <a:t>improper materials handling </a:t>
            </a:r>
            <a:r>
              <a:t>is high on the list of hand, finger, back injury causation. </a:t>
            </a:r>
          </a:p>
          <a:p>
            <a:pPr marL="73151" indent="-73151" defTabSz="365760">
              <a:spcBef>
                <a:spcPts val="400"/>
              </a:spcBef>
              <a:defRPr b="1" sz="1840" u="sng">
                <a:latin typeface="Arial"/>
                <a:ea typeface="Arial"/>
                <a:cs typeface="Arial"/>
                <a:sym typeface="Arial"/>
              </a:defRPr>
            </a:pPr>
            <a:r>
              <a:t>Risk factors </a:t>
            </a:r>
            <a:r>
              <a:rPr u="none"/>
              <a:t>include: </a:t>
            </a:r>
            <a:endParaRPr u="none">
              <a:latin typeface="Gill Sans"/>
              <a:ea typeface="Gill Sans"/>
              <a:cs typeface="Gill Sans"/>
              <a:sym typeface="Gill Sans"/>
            </a:endParaRP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1) This is usually viewed as a ‘nuisance’ task; 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2) We tend to do it in a hurry; this leads to error, mistake, possible injury         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3) Dumpster lids, trash cans, receptacles, are not ‘user friendly’; pinch points; poor grip surface or no handle; 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4) Weight of materials can vary a lot; always do a test lift first; use proper lifting posture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5) Handling is usually unassisted; 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6) Lighting around dumpsters is often marginal; night shift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7) Spaces around dumpsters may be cramped; 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8) May not be using carts or dollies; obstructions include fences, gates, doors, latches, rollers, other hardware, etc.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9) Height of lifting varies, usually above the shoulder (ergonomic danger zone); 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10) ‘Snag Hazard’ on bags or materials being tossed into dumpster; use of hand protection (grip gloves); </a:t>
            </a:r>
          </a:p>
          <a:p>
            <a:pPr marL="0" indent="0" defTabSz="365760">
              <a:spcBef>
                <a:spcPts val="400"/>
              </a:spcBef>
              <a:buSzTx/>
              <a:buFont typeface="Wingdings"/>
              <a:buNone/>
              <a:defRPr sz="1840"/>
            </a:pPr>
            <a:r>
              <a:t>11) Industrial Hygiene factors; sanitize; abrasions; puncture; impalement hazard</a:t>
            </a:r>
          </a:p>
        </p:txBody>
      </p:sp>
      <p:sp>
        <p:nvSpPr>
          <p:cNvPr id="118" name="Even simple tasks can create a hazard if not done correctly; for example…"/>
          <p:cNvSpPr txBox="1"/>
          <p:nvPr/>
        </p:nvSpPr>
        <p:spPr>
          <a:xfrm>
            <a:off x="368869" y="1296176"/>
            <a:ext cx="10929525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marL="182880" indent="-182880">
              <a:lnSpc>
                <a:spcPct val="90000"/>
              </a:lnSpc>
              <a:spcBef>
                <a:spcPts val="1200"/>
              </a:spcBef>
              <a:buClr>
                <a:srgbClr val="FFFFFF"/>
              </a:buClr>
              <a:buSzPct val="100000"/>
              <a:buChar char="▪"/>
              <a:defRPr i="1" sz="3000">
                <a:solidFill>
                  <a:schemeClr val="accent4">
                    <a:satOff val="-29084"/>
                    <a:lumOff val="-12000"/>
                  </a:schemeClr>
                </a:solidFill>
                <a:latin typeface="+mn-lt"/>
                <a:ea typeface="+mn-ea"/>
                <a:cs typeface="+mn-cs"/>
                <a:sym typeface="Corbel"/>
              </a:defRPr>
            </a:lvl1pPr>
          </a:lstStyle>
          <a:p>
            <a:pPr/>
            <a:r>
              <a:t>Even simple tasks can create a hazard if not done correctly; for example…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/>
          <p:nvPr>
            <p:ph type="title"/>
          </p:nvPr>
        </p:nvSpPr>
        <p:spPr>
          <a:xfrm>
            <a:off x="453442" y="509955"/>
            <a:ext cx="11116540" cy="850359"/>
          </a:xfrm>
          <a:prstGeom prst="rect">
            <a:avLst/>
          </a:prstGeom>
        </p:spPr>
        <p:txBody>
          <a:bodyPr/>
          <a:lstStyle>
            <a:lvl1pPr defTabSz="832104">
              <a:defRPr i="1" sz="3640"/>
            </a:lvl1pPr>
          </a:lstStyle>
          <a:p>
            <a:pPr/>
            <a:r>
              <a:t>When  Did ‘Safety Regulation’ become a bad word?</a:t>
            </a:r>
          </a:p>
        </p:txBody>
      </p:sp>
      <p:sp>
        <p:nvSpPr>
          <p:cNvPr id="121" name="Content Placeholder 2"/>
          <p:cNvSpPr txBox="1"/>
          <p:nvPr>
            <p:ph type="body" idx="1"/>
          </p:nvPr>
        </p:nvSpPr>
        <p:spPr>
          <a:xfrm>
            <a:off x="1708242" y="2231473"/>
            <a:ext cx="10347480" cy="4558456"/>
          </a:xfrm>
          <a:prstGeom prst="rect">
            <a:avLst/>
          </a:prstGeom>
        </p:spPr>
        <p:txBody>
          <a:bodyPr/>
          <a:lstStyle/>
          <a:p>
            <a:pPr marL="182879" indent="-182879">
              <a:lnSpc>
                <a:spcPct val="72000"/>
              </a:lnSpc>
              <a:defRPr b="1" sz="1500">
                <a:latin typeface="Arial"/>
                <a:ea typeface="Arial"/>
                <a:cs typeface="Arial"/>
                <a:sym typeface="Arial"/>
              </a:defRPr>
            </a:pPr>
            <a:r>
              <a:t>It might sound nice to ‘dump those pesky SAFETY rules’. Let’s think this through.</a:t>
            </a:r>
          </a:p>
          <a:p>
            <a:pPr marL="182879" indent="-182879">
              <a:lnSpc>
                <a:spcPct val="72000"/>
              </a:lnSpc>
              <a:defRPr b="1" sz="1500">
                <a:latin typeface="Arial"/>
                <a:ea typeface="Arial"/>
                <a:cs typeface="Arial"/>
                <a:sym typeface="Arial"/>
              </a:defRPr>
            </a:pPr>
            <a:r>
              <a:t>Contractor compliance with </a:t>
            </a:r>
            <a:r>
              <a:rPr u="sng"/>
              <a:t>existing safety rules is estimated as roughly 60% AT BEST </a:t>
            </a:r>
          </a:p>
          <a:p>
            <a:pPr marL="182879" indent="-182879">
              <a:lnSpc>
                <a:spcPct val="72000"/>
              </a:lnSpc>
              <a:defRPr b="1" sz="1500">
                <a:latin typeface="Arial"/>
                <a:ea typeface="Arial"/>
                <a:cs typeface="Arial"/>
                <a:sym typeface="Arial"/>
              </a:defRPr>
            </a:pPr>
            <a:r>
              <a:t>The probability of getting ‘caught’ by the safety police is relatively low; less than .5% businesses are inspected; so why bother? Unless something bad happens…..</a:t>
            </a:r>
          </a:p>
          <a:p>
            <a:pPr marL="182879" indent="-182879">
              <a:lnSpc>
                <a:spcPct val="72000"/>
              </a:lnSpc>
              <a:defRPr b="1" sz="1500">
                <a:latin typeface="Arial"/>
                <a:ea typeface="Arial"/>
                <a:cs typeface="Arial"/>
                <a:sym typeface="Arial"/>
              </a:defRPr>
            </a:pPr>
            <a:r>
              <a:t>An average of </a:t>
            </a:r>
            <a:r>
              <a:rPr u="sng">
                <a:solidFill>
                  <a:srgbClr val="FF0000"/>
                </a:solidFill>
              </a:rPr>
              <a:t>13 persons PER DAY die </a:t>
            </a:r>
            <a:r>
              <a:t>in US work accidents. 99.99 % of which are preventable. And about 40% are transportation-related. Do the math.</a:t>
            </a:r>
          </a:p>
          <a:p>
            <a:pPr marL="182879" indent="-182879">
              <a:lnSpc>
                <a:spcPct val="72000"/>
              </a:lnSpc>
              <a:defRPr b="1" sz="1500">
                <a:latin typeface="Arial"/>
                <a:ea typeface="Arial"/>
                <a:cs typeface="Arial"/>
                <a:sym typeface="Arial"/>
              </a:defRPr>
            </a:pPr>
            <a:r>
              <a:t>Safety regulations protect people, </a:t>
            </a:r>
            <a:r>
              <a:rPr u="sng"/>
              <a:t>when they are followed.</a:t>
            </a:r>
            <a:r>
              <a:t> Which is not all the time. </a:t>
            </a:r>
          </a:p>
          <a:p>
            <a:pPr marL="182879" indent="-182879">
              <a:lnSpc>
                <a:spcPct val="72000"/>
              </a:lnSpc>
              <a:defRPr b="1" sz="1500">
                <a:latin typeface="Arial"/>
                <a:ea typeface="Arial"/>
                <a:cs typeface="Arial"/>
                <a:sym typeface="Arial"/>
              </a:defRPr>
            </a:pPr>
            <a:r>
              <a:t>We need </a:t>
            </a:r>
            <a:r>
              <a:rPr u="sng"/>
              <a:t>strong enforcement </a:t>
            </a:r>
            <a:r>
              <a:t>agencies to send the message to the deniers. </a:t>
            </a:r>
          </a:p>
          <a:p>
            <a:pPr marL="182879" indent="-182879">
              <a:lnSpc>
                <a:spcPct val="72000"/>
              </a:lnSpc>
              <a:defRPr b="1" sz="1500">
                <a:latin typeface="Arial"/>
                <a:ea typeface="Arial"/>
                <a:cs typeface="Arial"/>
                <a:sym typeface="Arial"/>
              </a:defRPr>
            </a:pPr>
            <a:r>
              <a:t>Basic truth: you might beat the regulatory system, for example, tax cheats are common. If you get caught, you pay a fine.</a:t>
            </a:r>
          </a:p>
          <a:p>
            <a:pPr marL="182879" indent="-182879">
              <a:lnSpc>
                <a:spcPct val="72000"/>
              </a:lnSpc>
              <a:defRPr b="1" sz="1500" u="sng">
                <a:latin typeface="Arial"/>
                <a:ea typeface="Arial"/>
                <a:cs typeface="Arial"/>
                <a:sym typeface="Arial"/>
              </a:defRPr>
            </a:pPr>
            <a:r>
              <a:t>However, if the LAWYERS catch you</a:t>
            </a:r>
            <a:r>
              <a:rPr u="none"/>
              <a:t>, such as following a really bad accident, you will want to point to your </a:t>
            </a:r>
            <a:r>
              <a:t>COMPLIANCE WITH EVERY SAFETY RULE UNDER THE SUN</a:t>
            </a:r>
            <a:r>
              <a:rPr u="none"/>
              <a:t> as proof of your sainthood. That penalty can be crippling. </a:t>
            </a:r>
          </a:p>
          <a:p>
            <a:pPr marL="182879" indent="-182879">
              <a:lnSpc>
                <a:spcPct val="72000"/>
              </a:lnSpc>
              <a:defRPr b="1" i="1" sz="19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Safety Compliance is a double-edged sword. </a:t>
            </a:r>
            <a:endParaRPr sz="1500"/>
          </a:p>
          <a:p>
            <a:pPr marL="182879" indent="-182879">
              <a:lnSpc>
                <a:spcPct val="72000"/>
              </a:lnSpc>
              <a:defRPr b="1" i="1" sz="19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</a:t>
            </a:r>
            <a:r>
              <a:rPr sz="2500"/>
              <a:t>Think. “What, exactly, do you have to lose?”</a:t>
            </a:r>
          </a:p>
        </p:txBody>
      </p:sp>
      <p:pic>
        <p:nvPicPr>
          <p:cNvPr id="122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7665" y="3082526"/>
            <a:ext cx="1471919" cy="183989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9BDD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9BDD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