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1pPr>
    <a:lvl2pPr indent="2286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2pPr>
    <a:lvl3pPr indent="4572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3pPr>
    <a:lvl4pPr indent="6858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4pPr>
    <a:lvl5pPr indent="9144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5pPr>
    <a:lvl6pPr indent="11430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6pPr>
    <a:lvl7pPr indent="13716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7pPr>
    <a:lvl8pPr indent="16002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8pPr>
    <a:lvl9pPr indent="18288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8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457200" algn="ctr">
              <a:buClrTx/>
              <a:buSzTx/>
              <a:buNone/>
              <a:defRPr sz="2000"/>
            </a:lvl2pPr>
            <a:lvl3pPr marL="0" indent="914400" algn="ctr">
              <a:buClrTx/>
              <a:buSzTx/>
              <a:buNone/>
              <a:defRPr sz="2000"/>
            </a:lvl3pPr>
            <a:lvl4pPr marL="0" indent="1371600" algn="ctr">
              <a:buClrTx/>
              <a:buSzTx/>
              <a:buNone/>
              <a:defRPr sz="2000"/>
            </a:lvl4pPr>
            <a:lvl5pPr marL="0" indent="182880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8"/>
            <a:ext cx="10515601" cy="1676401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3" y="2011679"/>
            <a:ext cx="4754881" cy="420624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457200">
              <a:buClrTx/>
              <a:buSzTx/>
              <a:buNone/>
              <a:defRPr sz="2100"/>
            </a:lvl2pPr>
            <a:lvl3pPr marL="0" indent="914400">
              <a:buClrTx/>
              <a:buSzTx/>
              <a:buNone/>
              <a:defRPr sz="2100"/>
            </a:lvl3pPr>
            <a:lvl4pPr marL="0" indent="1371600">
              <a:buClrTx/>
              <a:buSzTx/>
              <a:buNone/>
              <a:defRPr sz="2100"/>
            </a:lvl4pPr>
            <a:lvl5pPr marL="0" indent="182880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1" cy="74309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 sz="2100"/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3"/>
            <a:ext cx="6126480" cy="411480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5"/>
            <a:ext cx="3200401" cy="343232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5000"/>
              </a:lnSpc>
              <a:buClrTx/>
              <a:buSzTx/>
              <a:buNone/>
              <a:defRPr sz="1800"/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9"/>
            <a:ext cx="9784081" cy="4206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6"/>
            <a:ext cx="256541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843268" y="3849525"/>
            <a:ext cx="10766779" cy="3023811"/>
          </a:xfrm>
          <a:prstGeom prst="rect">
            <a:avLst/>
          </a:prstGeom>
        </p:spPr>
        <p:txBody>
          <a:bodyPr/>
          <a:lstStyle/>
          <a:p>
            <a:pPr algn="l" defTabSz="868680">
              <a:spcBef>
                <a:spcPts val="1100"/>
              </a:spcBef>
              <a:defRPr sz="2280"/>
            </a:pPr>
            <a:r>
              <a:t>Memorial Day – Summer Kick Off = Start of Accident Season</a:t>
            </a:r>
          </a:p>
          <a:p>
            <a:pPr algn="l" defTabSz="868680">
              <a:spcBef>
                <a:spcPts val="1100"/>
              </a:spcBef>
              <a:defRPr sz="2280"/>
            </a:pPr>
            <a:r>
              <a:t>Hot Nuclear Summer May be on the Way!</a:t>
            </a:r>
          </a:p>
          <a:p>
            <a:pPr algn="l" defTabSz="868680">
              <a:spcBef>
                <a:spcPts val="1100"/>
              </a:spcBef>
              <a:defRPr sz="2280"/>
            </a:pPr>
            <a:r>
              <a:t>High Heat &amp; Hydration Reminders</a:t>
            </a:r>
          </a:p>
          <a:p>
            <a:pPr algn="l" defTabSz="868680">
              <a:spcBef>
                <a:spcPts val="1100"/>
              </a:spcBef>
              <a:defRPr sz="2280"/>
            </a:pPr>
            <a:r>
              <a:t>Work Zone Accident Prevention Tactics</a:t>
            </a:r>
          </a:p>
          <a:p>
            <a:pPr algn="l" defTabSz="868680">
              <a:spcBef>
                <a:spcPts val="1100"/>
              </a:spcBef>
              <a:defRPr sz="2280"/>
            </a:pPr>
            <a:r>
              <a:t>Hurricane Season Starts June 1st; Be Ready</a:t>
            </a:r>
          </a:p>
          <a:p>
            <a:pPr algn="l" defTabSz="868680">
              <a:spcBef>
                <a:spcPts val="1100"/>
              </a:spcBef>
              <a:defRPr sz="2280"/>
            </a:pPr>
            <a:r>
              <a:t>Seasonal Safety From Insect, Reptile, Avian, Critters, Poison Ivy</a:t>
            </a:r>
          </a:p>
          <a:p>
            <a:pPr algn="l" defTabSz="868680">
              <a:spcBef>
                <a:spcPts val="1100"/>
              </a:spcBef>
              <a:defRPr sz="2280"/>
            </a:pPr>
            <a:r>
              <a:t>Slip-and-Fall Avoidance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80" y="27310"/>
            <a:ext cx="5400073" cy="1971456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794730" y="1984900"/>
            <a:ext cx="11216291" cy="162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5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pPr>
            <a:r>
              <a:t>         May Safety Info</a:t>
            </a:r>
            <a:endParaRPr>
              <a:solidFill>
                <a:srgbClr val="FFFFFF"/>
              </a:solidFill>
            </a:endParaRPr>
          </a:p>
          <a:p>
            <a:pPr>
              <a:defRPr sz="32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pPr>
            <a:r>
              <a:t>Safety Tips for the Start of the Summer Season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/>
          <p:nvPr>
            <p:ph type="title"/>
          </p:nvPr>
        </p:nvSpPr>
        <p:spPr>
          <a:xfrm>
            <a:off x="554366" y="307156"/>
            <a:ext cx="6158492" cy="1508762"/>
          </a:xfrm>
          <a:prstGeom prst="rect">
            <a:avLst/>
          </a:prstGeom>
        </p:spPr>
        <p:txBody>
          <a:bodyPr/>
          <a:lstStyle>
            <a:lvl1pPr algn="ctr">
              <a:defRPr cap="none" sz="4800"/>
            </a:lvl1pPr>
          </a:lstStyle>
          <a:p>
            <a:pPr/>
            <a:r>
              <a:t>Memorial Day Weekend</a:t>
            </a:r>
          </a:p>
        </p:txBody>
      </p:sp>
      <p:sp>
        <p:nvSpPr>
          <p:cNvPr id="102" name="Content Placeholder 2"/>
          <p:cNvSpPr txBox="1"/>
          <p:nvPr>
            <p:ph type="body" idx="1"/>
          </p:nvPr>
        </p:nvSpPr>
        <p:spPr>
          <a:xfrm>
            <a:off x="263118" y="2308011"/>
            <a:ext cx="11392659" cy="445322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sz="2000"/>
            </a:pPr>
            <a:r>
              <a:t>Official start to SUMMER – Bell curve of accidents is at high setting in summer months. </a:t>
            </a:r>
          </a:p>
          <a:p>
            <a:pPr>
              <a:lnSpc>
                <a:spcPct val="81000"/>
              </a:lnSpc>
              <a:defRPr sz="2000"/>
            </a:pPr>
            <a:r>
              <a:t>THINK – ACT – PLAN – RETHINK – FOCUS – EXECUTE – REVIEW – IMPROVE</a:t>
            </a:r>
          </a:p>
          <a:p>
            <a:pPr>
              <a:lnSpc>
                <a:spcPct val="81000"/>
              </a:lnSpc>
              <a:defRPr sz="2000"/>
            </a:pPr>
            <a:r>
              <a:t>This is the mantra of Continuous Improvement – we all need to take a lesson from it.</a:t>
            </a:r>
          </a:p>
          <a:p>
            <a:pPr>
              <a:lnSpc>
                <a:spcPct val="81000"/>
              </a:lnSpc>
              <a:defRPr sz="2000"/>
            </a:pPr>
            <a:r>
              <a:t>Driving – Working – Recreational &amp; Leisure – Trip to the Mall – Back yard chores, etc.</a:t>
            </a:r>
          </a:p>
          <a:p>
            <a:pPr>
              <a:lnSpc>
                <a:spcPct val="81000"/>
              </a:lnSpc>
              <a:defRPr sz="2000"/>
            </a:pPr>
            <a:r>
              <a:t>Traffic Safety is high on the food chain, but most accidents occur someplace lower on the chart.</a:t>
            </a:r>
          </a:p>
          <a:p>
            <a:pPr>
              <a:lnSpc>
                <a:spcPct val="81000"/>
              </a:lnSpc>
              <a:defRPr sz="2000"/>
            </a:pPr>
            <a:r>
              <a:t>Practice prevention through deliberate thought, planning and avoidance of distractions.</a:t>
            </a:r>
          </a:p>
          <a:p>
            <a:pPr>
              <a:lnSpc>
                <a:spcPct val="81000"/>
              </a:lnSpc>
              <a:defRPr sz="2000"/>
            </a:pPr>
          </a:p>
          <a:p>
            <a:pPr marL="0" indent="0" algn="ctr">
              <a:lnSpc>
                <a:spcPct val="81000"/>
              </a:lnSpc>
              <a:buSzTx/>
              <a:buFont typeface="Wingdings"/>
              <a:buNone/>
              <a:defRPr i="1" sz="4400" u="sng"/>
            </a:pPr>
            <a:r>
              <a:t>ENJOY THE SUMMER — Don’t spend it recovering from an avoidable accident</a:t>
            </a:r>
            <a:r>
              <a:t>…</a:t>
            </a:r>
          </a:p>
        </p:txBody>
      </p:sp>
      <p:pic>
        <p:nvPicPr>
          <p:cNvPr id="103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213139" y="423583"/>
            <a:ext cx="3009901" cy="18383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825600" y="455355"/>
            <a:ext cx="7295521" cy="1087426"/>
          </a:xfrm>
          <a:prstGeom prst="rect">
            <a:avLst/>
          </a:prstGeom>
        </p:spPr>
        <p:txBody>
          <a:bodyPr/>
          <a:lstStyle/>
          <a:p>
            <a:pPr>
              <a:defRPr i="1" sz="3200">
                <a:solidFill>
                  <a:srgbClr val="BF9000"/>
                </a:solidFill>
              </a:defRPr>
            </a:pPr>
            <a:r>
              <a:t>HOT = Nuclear Summer </a:t>
            </a:r>
            <a:br/>
            <a:r>
              <a:t>After Mild Winter – we pay now </a:t>
            </a:r>
          </a:p>
        </p:txBody>
      </p:sp>
      <p:pic>
        <p:nvPicPr>
          <p:cNvPr id="10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03619" y="343505"/>
            <a:ext cx="2269313" cy="2236030"/>
          </a:xfrm>
          <a:prstGeom prst="rect">
            <a:avLst/>
          </a:prstGeom>
          <a:ln w="12700">
            <a:miter lim="400000"/>
          </a:ln>
        </p:spPr>
      </p:pic>
      <p:sp>
        <p:nvSpPr>
          <p:cNvPr id="107" name="Everyone tolerates HEAT differently…"/>
          <p:cNvSpPr txBox="1"/>
          <p:nvPr/>
        </p:nvSpPr>
        <p:spPr>
          <a:xfrm>
            <a:off x="1088027" y="2708141"/>
            <a:ext cx="10362218" cy="293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marL="457200" indent="-45720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Everyone tolerates HEAT differently</a:t>
            </a:r>
          </a:p>
          <a:p>
            <a:pPr marL="457200" indent="-45720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Know your limits; don’t push it; acclimate</a:t>
            </a:r>
          </a:p>
          <a:p>
            <a:pPr marL="457200" indent="-45720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When possible, plan work to avoid HOT afternoon or direct sun </a:t>
            </a:r>
          </a:p>
          <a:p>
            <a:pPr marL="457200" indent="-45720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Gear up with sun resistant, light weight, open front shirt for cooling</a:t>
            </a:r>
          </a:p>
          <a:p>
            <a:pPr marL="457200" indent="-45720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Cotton or engineered fabrics and blends are preferred over polyester </a:t>
            </a:r>
          </a:p>
          <a:p>
            <a:pPr marL="457200" indent="-45720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Protect HEAD &amp; NECK from direct sun; use cooling bandana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>
            <p:ph type="title"/>
          </p:nvPr>
        </p:nvSpPr>
        <p:spPr>
          <a:xfrm>
            <a:off x="657454" y="461974"/>
            <a:ext cx="10845118" cy="1087426"/>
          </a:xfrm>
          <a:prstGeom prst="rect">
            <a:avLst/>
          </a:prstGeom>
        </p:spPr>
        <p:txBody>
          <a:bodyPr/>
          <a:lstStyle>
            <a:lvl1pPr marL="342900" indent="-342900">
              <a:defRPr i="1" u="sng"/>
            </a:lvl1pPr>
          </a:lstStyle>
          <a:p>
            <a:pPr/>
            <a:r>
              <a:t>High Heat and Hydration </a:t>
            </a:r>
          </a:p>
        </p:txBody>
      </p:sp>
      <p:sp>
        <p:nvSpPr>
          <p:cNvPr id="110" name="Content Placeholder 2"/>
          <p:cNvSpPr txBox="1"/>
          <p:nvPr>
            <p:ph type="body" idx="1"/>
          </p:nvPr>
        </p:nvSpPr>
        <p:spPr>
          <a:xfrm>
            <a:off x="609376" y="2758391"/>
            <a:ext cx="11633201" cy="3375094"/>
          </a:xfrm>
          <a:prstGeom prst="rect">
            <a:avLst/>
          </a:prstGeom>
        </p:spPr>
        <p:txBody>
          <a:bodyPr/>
          <a:lstStyle/>
          <a:p>
            <a:pPr marL="0" indent="0" defTabSz="384047">
              <a:spcBef>
                <a:spcPts val="500"/>
              </a:spcBef>
              <a:buSzTx/>
              <a:buFont typeface="Wingdings"/>
              <a:buNone/>
              <a:defRPr sz="2226"/>
            </a:pPr>
            <a:r>
              <a:t>• It takes more than a couple bottles of water to re-hydrate</a:t>
            </a:r>
          </a:p>
          <a:p>
            <a:pPr marL="0" indent="0" defTabSz="384047">
              <a:spcBef>
                <a:spcPts val="500"/>
              </a:spcBef>
              <a:buSzTx/>
              <a:buFont typeface="Wingdings"/>
              <a:buNone/>
              <a:defRPr sz="2226"/>
            </a:pPr>
            <a:r>
              <a:t>• Diet should shift in summer – lighter, more fruits and veggies, less grease </a:t>
            </a:r>
          </a:p>
          <a:p>
            <a:pPr marL="0" indent="0" defTabSz="384047">
              <a:spcBef>
                <a:spcPts val="500"/>
              </a:spcBef>
              <a:buSzTx/>
              <a:buFont typeface="Wingdings"/>
              <a:buNone/>
              <a:defRPr sz="2226"/>
            </a:pPr>
            <a:r>
              <a:t>• Melons, tomato, berries, etc. Salads vs. Happy Meal; “skip the fries”</a:t>
            </a:r>
          </a:p>
          <a:p>
            <a:pPr marL="0" indent="0" defTabSz="384047">
              <a:spcBef>
                <a:spcPts val="500"/>
              </a:spcBef>
              <a:buSzTx/>
              <a:buFont typeface="Wingdings"/>
              <a:buNone/>
              <a:defRPr sz="2226"/>
            </a:pPr>
            <a:r>
              <a:t>• Less carbonated soda &amp; sugary Red Bull; use water with GatorAde, etc. </a:t>
            </a:r>
          </a:p>
          <a:p>
            <a:pPr marL="0" indent="0" defTabSz="384047">
              <a:spcBef>
                <a:spcPts val="500"/>
              </a:spcBef>
              <a:buSzTx/>
              <a:buFont typeface="Wingdings"/>
              <a:buNone/>
              <a:defRPr sz="2226"/>
            </a:pPr>
            <a:r>
              <a:t>• When possible, </a:t>
            </a:r>
            <a:r>
              <a:rPr u="sng"/>
              <a:t>stay in shade</a:t>
            </a:r>
            <a:r>
              <a:t>; use sunscreen on exposed skin; cover up</a:t>
            </a:r>
          </a:p>
          <a:p>
            <a:pPr marL="0" indent="0" defTabSz="384047">
              <a:spcBef>
                <a:spcPts val="500"/>
              </a:spcBef>
              <a:buSzTx/>
              <a:buFont typeface="Wingdings"/>
              <a:buNone/>
              <a:defRPr sz="2226"/>
            </a:pPr>
            <a:r>
              <a:t>• Wide brim hard hats are available; long sleeves recommended; </a:t>
            </a:r>
          </a:p>
          <a:p>
            <a:pPr marL="0" indent="0" defTabSz="384047">
              <a:spcBef>
                <a:spcPts val="500"/>
              </a:spcBef>
              <a:buSzTx/>
              <a:buFont typeface="Wingdings"/>
              <a:buNone/>
              <a:defRPr sz="2226"/>
            </a:pPr>
            <a:r>
              <a:t>• Be alert for early onset effects of dehydration – cramps in legs; fatigue; headache</a:t>
            </a:r>
          </a:p>
          <a:p>
            <a:pPr marL="0" indent="0" defTabSz="384047">
              <a:spcBef>
                <a:spcPts val="500"/>
              </a:spcBef>
              <a:buSzTx/>
              <a:buFont typeface="Wingdings"/>
              <a:buNone/>
              <a:defRPr sz="2226"/>
            </a:pPr>
            <a:r>
              <a:t>• First Aid = lie down in shade, raise feet above heart; remove boots; sip cool water; open shirt to allow cooling; AC or Fan to improve cooling effect; if alone, notify someone for backup and monitoring </a:t>
            </a:r>
          </a:p>
        </p:txBody>
      </p:sp>
      <p:pic>
        <p:nvPicPr>
          <p:cNvPr id="11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0" t="9293" r="0" b="10303"/>
          <a:stretch>
            <a:fillRect/>
          </a:stretch>
        </p:blipFill>
        <p:spPr>
          <a:xfrm>
            <a:off x="9579908" y="604995"/>
            <a:ext cx="2142022" cy="17222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"/>
          <p:cNvSpPr txBox="1"/>
          <p:nvPr>
            <p:ph type="title"/>
          </p:nvPr>
        </p:nvSpPr>
        <p:spPr>
          <a:xfrm>
            <a:off x="333585" y="308365"/>
            <a:ext cx="6707859" cy="1508762"/>
          </a:xfrm>
          <a:prstGeom prst="rect">
            <a:avLst/>
          </a:prstGeom>
        </p:spPr>
        <p:txBody>
          <a:bodyPr/>
          <a:lstStyle>
            <a:lvl1pPr>
              <a:defRPr i="1" sz="3200">
                <a:solidFill>
                  <a:srgbClr val="BF9000"/>
                </a:solidFill>
              </a:defRPr>
            </a:lvl1pPr>
          </a:lstStyle>
          <a:p>
            <a:pPr/>
            <a:r>
              <a:t>Work Zone Prevention Tactics</a:t>
            </a:r>
          </a:p>
        </p:txBody>
      </p:sp>
      <p:sp>
        <p:nvSpPr>
          <p:cNvPr id="114" name="Content Placeholder 2"/>
          <p:cNvSpPr txBox="1"/>
          <p:nvPr>
            <p:ph type="body" idx="1"/>
          </p:nvPr>
        </p:nvSpPr>
        <p:spPr>
          <a:xfrm>
            <a:off x="395112" y="2116665"/>
            <a:ext cx="10309174" cy="474133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"/>
              <a:buNone/>
              <a:defRPr sz="2400"/>
            </a:pPr>
            <a:r>
              <a:t>Many accidents and close calls occur at night in work zones.</a:t>
            </a:r>
          </a:p>
          <a:p>
            <a:pPr marL="0" indent="0">
              <a:buSzTx/>
              <a:buFont typeface="Wingdings"/>
              <a:buNone/>
              <a:defRPr sz="2400"/>
            </a:pPr>
            <a:r>
              <a:t>ALWAYS stay in a defensive position in a work zone. </a:t>
            </a:r>
          </a:p>
          <a:p>
            <a:pPr marL="0" indent="0">
              <a:buSzTx/>
              <a:buFont typeface="Wingdings"/>
              <a:buNone/>
              <a:defRPr sz="2400"/>
            </a:pPr>
            <a:r>
              <a:t>Anticipate that vehicles may ricochet in unpredictable directions.</a:t>
            </a:r>
          </a:p>
          <a:p>
            <a:pPr marL="0" indent="0">
              <a:buSzTx/>
              <a:buFont typeface="Wingdings"/>
              <a:buNone/>
              <a:defRPr sz="2400" u="sng"/>
            </a:pPr>
            <a:r>
              <a:t>Use DISTANCE and LOCATION to protect yourself.</a:t>
            </a:r>
          </a:p>
          <a:p>
            <a:pPr marL="0" indent="0">
              <a:buSzTx/>
              <a:buFont typeface="Wingdings"/>
              <a:buNone/>
              <a:defRPr sz="2400"/>
            </a:pPr>
            <a:r>
              <a:t>Avoid staying in exposed areas any longer than minimum needed for task.</a:t>
            </a:r>
          </a:p>
        </p:txBody>
      </p:sp>
      <p:pic>
        <p:nvPicPr>
          <p:cNvPr id="115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75456" y="357701"/>
            <a:ext cx="2018343" cy="176789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1"/>
          <p:cNvSpPr txBox="1"/>
          <p:nvPr>
            <p:ph type="title"/>
          </p:nvPr>
        </p:nvSpPr>
        <p:spPr>
          <a:xfrm>
            <a:off x="333585" y="308365"/>
            <a:ext cx="6707859" cy="1508762"/>
          </a:xfrm>
          <a:prstGeom prst="rect">
            <a:avLst/>
          </a:prstGeom>
        </p:spPr>
        <p:txBody>
          <a:bodyPr/>
          <a:lstStyle/>
          <a:p>
            <a:pPr>
              <a:defRPr i="1" sz="3200">
                <a:solidFill>
                  <a:srgbClr val="BF9000"/>
                </a:solidFill>
              </a:defRPr>
            </a:pPr>
            <a:r>
              <a:t>Hurricane Season</a:t>
            </a:r>
            <a:br/>
            <a:r>
              <a:rPr i="0"/>
              <a:t>June 1 thru November 30</a:t>
            </a:r>
          </a:p>
        </p:txBody>
      </p:sp>
      <p:sp>
        <p:nvSpPr>
          <p:cNvPr id="118" name="Content Placeholder 2"/>
          <p:cNvSpPr txBox="1"/>
          <p:nvPr>
            <p:ph type="body" idx="1"/>
          </p:nvPr>
        </p:nvSpPr>
        <p:spPr>
          <a:xfrm>
            <a:off x="395112" y="2116665"/>
            <a:ext cx="10309174" cy="4741335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Arial"/>
              <a:buChar char="•"/>
              <a:defRPr sz="2400"/>
            </a:pPr>
            <a:r>
              <a:t>Storms becoming more severe; wind; rain; destructive power – flash floods in steep terrain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Arial"/>
              <a:buChar char="•"/>
              <a:defRPr sz="2400" u="sng"/>
            </a:pPr>
            <a:r>
              <a:t>OSHA requires businesses to have an Emergency Action Plan on the books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Arial"/>
              <a:buChar char="•"/>
              <a:defRPr sz="2400"/>
            </a:pPr>
            <a:r>
              <a:t>Stay away from windows; building interior is usually more protected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Arial"/>
              <a:buChar char="•"/>
              <a:defRPr sz="2400"/>
            </a:pPr>
            <a:r>
              <a:t>In a violent storm, a vehicle interior is actually pretty good ‘shelter in place’ option.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Arial"/>
              <a:buChar char="•"/>
              <a:defRPr sz="2400"/>
            </a:pPr>
            <a:r>
              <a:t>Stay away from trees - areas with potential for flying debris - i.e., construction sites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Arial"/>
              <a:buChar char="•"/>
              <a:defRPr sz="2400"/>
            </a:pPr>
            <a:r>
              <a:t>FEMA has raised their max. wind resistance ratings to over 250 mph if that’s an indicator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Arial"/>
              <a:buChar char="•"/>
              <a:defRPr sz="2400"/>
            </a:pPr>
            <a:r>
              <a:t>Forecasting has improved - we will usually have advance notice on violent weather events</a:t>
            </a:r>
          </a:p>
        </p:txBody>
      </p:sp>
      <p:pic>
        <p:nvPicPr>
          <p:cNvPr id="119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0" t="6204" r="0" b="6204"/>
          <a:stretch>
            <a:fillRect/>
          </a:stretch>
        </p:blipFill>
        <p:spPr>
          <a:xfrm>
            <a:off x="9675456" y="357701"/>
            <a:ext cx="2018343" cy="176789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itle 1"/>
          <p:cNvSpPr txBox="1"/>
          <p:nvPr>
            <p:ph type="title"/>
          </p:nvPr>
        </p:nvSpPr>
        <p:spPr>
          <a:xfrm>
            <a:off x="453443" y="509955"/>
            <a:ext cx="11116538" cy="850358"/>
          </a:xfrm>
          <a:prstGeom prst="rect">
            <a:avLst/>
          </a:prstGeom>
        </p:spPr>
        <p:txBody>
          <a:bodyPr/>
          <a:lstStyle>
            <a:lvl1pPr>
              <a:defRPr i="1"/>
            </a:lvl1pPr>
          </a:lstStyle>
          <a:p>
            <a:pPr/>
            <a:r>
              <a:t>Seasonal Safety </a:t>
            </a:r>
          </a:p>
        </p:txBody>
      </p:sp>
      <p:sp>
        <p:nvSpPr>
          <p:cNvPr id="122" name="Content Placeholder 2"/>
          <p:cNvSpPr txBox="1"/>
          <p:nvPr>
            <p:ph type="body" idx="1"/>
          </p:nvPr>
        </p:nvSpPr>
        <p:spPr>
          <a:xfrm>
            <a:off x="562427" y="2205202"/>
            <a:ext cx="10347477" cy="4558455"/>
          </a:xfrm>
          <a:prstGeom prst="rect">
            <a:avLst/>
          </a:prstGeom>
        </p:spPr>
        <p:txBody>
          <a:bodyPr/>
          <a:lstStyle/>
          <a:p>
            <a:pPr marL="182880" indent="-182880">
              <a:defRPr sz="2400"/>
            </a:pPr>
            <a:r>
              <a:t>Insect, reptile, bird, critter, etc. – Avoid droppings, nests, lairs, burrows, etc.</a:t>
            </a:r>
          </a:p>
          <a:p>
            <a:pPr marL="182880" indent="-182880">
              <a:defRPr sz="2400" u="sng"/>
            </a:pPr>
            <a:r>
              <a:t>Poison Plant </a:t>
            </a:r>
            <a:r>
              <a:rPr u="none"/>
              <a:t>– learn how to identify – leaves of THREE</a:t>
            </a:r>
            <a:endParaRPr u="none"/>
          </a:p>
          <a:p>
            <a:pPr marL="182880" indent="-182880">
              <a:defRPr sz="2400"/>
            </a:pPr>
            <a:r>
              <a:t>Hand and skin protection – use barrier crème to protect</a:t>
            </a:r>
          </a:p>
          <a:p>
            <a:pPr marL="182880" indent="-182880">
              <a:defRPr sz="2400"/>
            </a:pPr>
            <a:r>
              <a:t>TICKS are especially troublesome this time of year; carrying all kinds of weird illnesses</a:t>
            </a:r>
          </a:p>
          <a:p>
            <a:pPr marL="182880" indent="-182880">
              <a:defRPr sz="2400" u="sng"/>
            </a:pPr>
            <a:r>
              <a:t>If they might be an issue,TAPE your cuffs</a:t>
            </a:r>
            <a:r>
              <a:rPr u="none"/>
              <a:t>; apply repellant to shoes, lower legs trousers – this is where ticks attach and crawl up</a:t>
            </a:r>
            <a:endParaRPr u="none"/>
          </a:p>
          <a:p>
            <a:pPr marL="182880" indent="-182880">
              <a:defRPr sz="2400"/>
            </a:pPr>
            <a:r>
              <a:t>Tall grass, heavy vegetation  - extra caution. CHECK your body – ticks find concealed areas to hide.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itle 1"/>
          <p:cNvSpPr txBox="1"/>
          <p:nvPr>
            <p:ph type="title"/>
          </p:nvPr>
        </p:nvSpPr>
        <p:spPr>
          <a:xfrm>
            <a:off x="453443" y="509955"/>
            <a:ext cx="11116538" cy="850358"/>
          </a:xfrm>
          <a:prstGeom prst="rect">
            <a:avLst/>
          </a:prstGeom>
        </p:spPr>
        <p:txBody>
          <a:bodyPr/>
          <a:lstStyle>
            <a:lvl1pPr>
              <a:defRPr i="1"/>
            </a:lvl1pPr>
          </a:lstStyle>
          <a:p>
            <a:pPr/>
            <a:r>
              <a:t>Slip &amp; Fall Avoidance</a:t>
            </a:r>
          </a:p>
        </p:txBody>
      </p:sp>
      <p:sp>
        <p:nvSpPr>
          <p:cNvPr id="125" name="Content Placeholder 2"/>
          <p:cNvSpPr txBox="1"/>
          <p:nvPr>
            <p:ph type="body" idx="1"/>
          </p:nvPr>
        </p:nvSpPr>
        <p:spPr>
          <a:xfrm>
            <a:off x="575301" y="2167102"/>
            <a:ext cx="10347478" cy="4558455"/>
          </a:xfrm>
          <a:prstGeom prst="rect">
            <a:avLst/>
          </a:prstGeom>
        </p:spPr>
        <p:txBody>
          <a:bodyPr/>
          <a:lstStyle/>
          <a:p>
            <a:pPr marL="0" indent="0" defTabSz="850391">
              <a:spcBef>
                <a:spcPts val="1100"/>
              </a:spcBef>
              <a:buSzTx/>
              <a:buFont typeface="Wingdings"/>
              <a:buNone/>
              <a:defRPr sz="1860" u="sng"/>
            </a:pPr>
            <a:r>
              <a:t>• </a:t>
            </a:r>
            <a:r>
              <a:rPr sz="2232"/>
              <a:t>Slip &amp; fall incidents  are </a:t>
            </a:r>
            <a:r>
              <a:rPr sz="2232" u="none"/>
              <a:t>the #1 category of </a:t>
            </a:r>
            <a:r>
              <a:rPr sz="2232"/>
              <a:t>ALL</a:t>
            </a:r>
            <a:r>
              <a:rPr sz="2232" u="none"/>
              <a:t> accident reports.</a:t>
            </a:r>
            <a:endParaRPr sz="2232"/>
          </a:p>
          <a:p>
            <a:pPr marL="0" indent="0" defTabSz="850391">
              <a:spcBef>
                <a:spcPts val="1100"/>
              </a:spcBef>
              <a:buSzTx/>
              <a:buFont typeface="Wingdings"/>
              <a:buNone/>
              <a:defRPr sz="2232"/>
            </a:pPr>
            <a:r>
              <a:t>• 60% of our body weight above the waist – in other words we are naturally to- heavy.</a:t>
            </a:r>
          </a:p>
          <a:p>
            <a:pPr marL="0" indent="0" defTabSz="850391">
              <a:spcBef>
                <a:spcPts val="1100"/>
              </a:spcBef>
              <a:buSzTx/>
              <a:buFont typeface="Wingdings"/>
              <a:buNone/>
              <a:defRPr sz="2232"/>
            </a:pPr>
            <a:r>
              <a:t>• This creates a challenge when walking on uneven surfaces, which is where some are a lot.</a:t>
            </a:r>
          </a:p>
          <a:p>
            <a:pPr marL="0" indent="0" defTabSz="850391">
              <a:spcBef>
                <a:spcPts val="1100"/>
              </a:spcBef>
              <a:buSzTx/>
              <a:buFont typeface="Wingdings"/>
              <a:buNone/>
              <a:defRPr sz="2232"/>
            </a:pPr>
            <a:r>
              <a:t>	• Even a small change in the surface quality or height makes big difference.	</a:t>
            </a:r>
          </a:p>
          <a:p>
            <a:pPr lvl="3" marL="0" indent="892911" defTabSz="850391">
              <a:spcBef>
                <a:spcPts val="1100"/>
              </a:spcBef>
              <a:buSzTx/>
              <a:buFont typeface="Wingdings"/>
              <a:buNone/>
              <a:defRPr sz="2232"/>
            </a:pPr>
            <a:r>
              <a:t>• Which is why WORK BOOTS are recommended; if it might be needed, CARRY  A LONG HANDLED TOOL OR WALKING STICK </a:t>
            </a:r>
          </a:p>
          <a:p>
            <a:pPr marL="0" indent="0" defTabSz="850391">
              <a:spcBef>
                <a:spcPts val="1100"/>
              </a:spcBef>
              <a:buSzTx/>
              <a:buFont typeface="Wingdings"/>
              <a:buNone/>
              <a:defRPr sz="2232"/>
            </a:pPr>
            <a:r>
              <a:t>• Recommended practice is to WEAR GLOVES on work sites – this protects the HAND AND WRIST in a fall</a:t>
            </a:r>
          </a:p>
          <a:p>
            <a:pPr marL="0" indent="0" defTabSz="850391">
              <a:spcBef>
                <a:spcPts val="1100"/>
              </a:spcBef>
              <a:buSzTx/>
              <a:buFont typeface="Wingdings"/>
              <a:buNone/>
              <a:defRPr sz="2232"/>
            </a:pPr>
            <a:r>
              <a:t>• </a:t>
            </a:r>
            <a:r>
              <a:rPr u="sng"/>
              <a:t>Be sure to LOOK where you are walking</a:t>
            </a:r>
            <a:endParaRPr u="sng"/>
          </a:p>
          <a:p>
            <a:pPr marL="0" indent="0" defTabSz="850391">
              <a:spcBef>
                <a:spcPts val="1100"/>
              </a:spcBef>
              <a:buSzTx/>
              <a:buFont typeface="Wingdings"/>
              <a:buNone/>
              <a:defRPr sz="2232"/>
            </a:pPr>
            <a:r>
              <a:t>• </a:t>
            </a:r>
            <a:r>
              <a:rPr u="sng"/>
              <a:t>AVOID obstacles; step OVER obstacles or go around;  LOOK all around you for any hazard- low branches; protrusions; irregular surfaces, etc.</a:t>
            </a:r>
          </a:p>
        </p:txBody>
      </p:sp>
      <p:pic>
        <p:nvPicPr>
          <p:cNvPr id="126" name="Content Placeholder 3" descr="Content Placeholder 3"/>
          <p:cNvPicPr>
            <a:picLocks noChangeAspect="1"/>
          </p:cNvPicPr>
          <p:nvPr/>
        </p:nvPicPr>
        <p:blipFill>
          <a:blip r:embed="rId2">
            <a:extLst/>
          </a:blip>
          <a:srcRect l="1555" t="10887" r="0" b="19126"/>
          <a:stretch>
            <a:fillRect/>
          </a:stretch>
        </p:blipFill>
        <p:spPr>
          <a:xfrm>
            <a:off x="9278097" y="376855"/>
            <a:ext cx="2584939" cy="183767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Corbel"/>
        <a:ea typeface="Corbel"/>
        <a:cs typeface="Corbel"/>
      </a:majorFont>
      <a:minorFont>
        <a:latin typeface="Helvetica"/>
        <a:ea typeface="Helvetica"/>
        <a:cs typeface="Helvetica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Corbel"/>
        <a:ea typeface="Corbel"/>
        <a:cs typeface="Corbel"/>
      </a:majorFont>
      <a:minorFont>
        <a:latin typeface="Helvetica"/>
        <a:ea typeface="Helvetica"/>
        <a:cs typeface="Helvetica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