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524000" y="4078840"/>
            <a:ext cx="9144001" cy="244122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2000"/>
              </a:lnSpc>
              <a:defRPr sz="1800"/>
            </a:pPr>
            <a:endParaRPr sz="1200"/>
          </a:p>
          <a:p>
            <a:pPr algn="l">
              <a:lnSpc>
                <a:spcPct val="72000"/>
              </a:lnSpc>
              <a:defRPr sz="1700"/>
            </a:pPr>
            <a:r>
              <a:rPr sz="2000"/>
              <a:t>•  Thanksgiving: Stay safe in the biggest traffic of the year! </a:t>
            </a:r>
            <a:endParaRPr sz="3200"/>
          </a:p>
          <a:p>
            <a:pPr algn="l">
              <a:lnSpc>
                <a:spcPct val="72000"/>
              </a:lnSpc>
              <a:defRPr sz="1800"/>
            </a:pPr>
            <a:r>
              <a:t>•</a:t>
            </a:r>
            <a:r>
              <a:rPr sz="1200"/>
              <a:t>   </a:t>
            </a:r>
            <a:r>
              <a:rPr sz="2000"/>
              <a:t>Cold weather is here: Dress and prepare accordingly</a:t>
            </a:r>
            <a:endParaRPr sz="2000"/>
          </a:p>
          <a:p>
            <a:pPr algn="l">
              <a:lnSpc>
                <a:spcPct val="72000"/>
              </a:lnSpc>
              <a:defRPr sz="1800"/>
            </a:pPr>
            <a:r>
              <a:rPr sz="2000"/>
              <a:t>•  More cold weather reminders and tips</a:t>
            </a:r>
            <a:endParaRPr sz="1200"/>
          </a:p>
          <a:p>
            <a:pPr algn="l">
              <a:lnSpc>
                <a:spcPct val="72000"/>
              </a:lnSpc>
            </a:pPr>
            <a:r>
              <a:t>•  Report accidents and close calls</a:t>
            </a:r>
            <a:endParaRPr sz="1200"/>
          </a:p>
          <a:p>
            <a:pPr algn="l">
              <a:lnSpc>
                <a:spcPct val="72000"/>
              </a:lnSpc>
            </a:pPr>
            <a:r>
              <a:t>•  Doing non-standard operations? Review safety/operations prior to using tools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487855" y="2445091"/>
            <a:ext cx="1121629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November Safety Info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1215444" y="538176"/>
            <a:ext cx="11116538" cy="850358"/>
          </a:xfrm>
          <a:prstGeom prst="rect">
            <a:avLst/>
          </a:prstGeom>
        </p:spPr>
        <p:txBody>
          <a:bodyPr/>
          <a:lstStyle/>
          <a:p>
            <a:pPr defTabSz="713231">
              <a:defRPr sz="2807"/>
            </a:pPr>
            <a:r>
              <a:t>Thanksgiving Holiday Traffic</a:t>
            </a:r>
            <a:br/>
            <a:r>
              <a:rPr i="1"/>
              <a:t>Heaviest of the Year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11666" y="2011678"/>
            <a:ext cx="11717867" cy="4558455"/>
          </a:xfrm>
          <a:prstGeom prst="rect">
            <a:avLst/>
          </a:prstGeom>
        </p:spPr>
        <p:txBody>
          <a:bodyPr/>
          <a:lstStyle/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/>
            </a:pPr>
            <a:r>
              <a:t> Thanksgiving is the heaviest volume of all transportation. </a:t>
            </a:r>
            <a:endParaRPr sz="1566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/>
            </a:pPr>
            <a:r>
              <a:t> We should be planning for the long holiday, probably call-out for incidents.</a:t>
            </a:r>
            <a:endParaRPr sz="1566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3218">
                <a:solidFill>
                  <a:srgbClr val="FF0000"/>
                </a:solidFill>
              </a:defRPr>
            </a:pPr>
            <a:r>
              <a:t> </a:t>
            </a:r>
            <a:r>
              <a:rPr sz="2436">
                <a:solidFill>
                  <a:srgbClr val="FFFFFF"/>
                </a:solidFill>
              </a:rPr>
              <a:t>Big contributors to accidents: fatigue, distractions, marathon trips, unfamiliar routes, substance abuse, speeding - trying to ‘make time’, darkness hours, overloaded vehicles, road conditions, work zones, etc. </a:t>
            </a:r>
            <a:endParaRPr sz="3828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/>
            </a:pPr>
            <a:r>
              <a:t>Not all drivers are ‘responsible’. Pressures build that can overcome sense of proper driving habits.</a:t>
            </a:r>
            <a:endParaRPr sz="1566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/>
            </a:pPr>
            <a:r>
              <a:t>Safety Factors include:  Seat Belts, Day-Time Running Lights, Defensive Positioning, time of day, volume, etc. </a:t>
            </a:r>
            <a:endParaRPr sz="1566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/>
            </a:pPr>
            <a:r>
              <a:t>Remember: </a:t>
            </a:r>
            <a:r>
              <a:rPr u="sng"/>
              <a:t>SATURDAY i</a:t>
            </a:r>
            <a:r>
              <a:t>s statistically the worst day for crashes. </a:t>
            </a:r>
            <a:endParaRPr sz="1566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 u="sng"/>
            </a:pPr>
            <a:r>
              <a:t>NIGHT driving </a:t>
            </a:r>
            <a:r>
              <a:rPr u="none"/>
              <a:t>increases risks; impaired drivers more common at NIGHT</a:t>
            </a:r>
            <a:endParaRPr u="none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 u="sng"/>
            </a:pPr>
            <a:r>
              <a:rPr u="none"/>
              <a:t>bicycle, occupational – transportation driving</a:t>
            </a:r>
            <a:endParaRPr u="none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 u="sng"/>
            </a:pPr>
            <a:r>
              <a:rPr u="none"/>
              <a:t> Highway Road Rage incidents are increasingly violent. Use extreme caution with other drivers acting irresponsibly. Back off, give space. Do not engage in confrontational behavior.</a:t>
            </a:r>
            <a:endParaRPr u="none"/>
          </a:p>
          <a:p>
            <a:pPr marL="159105" indent="-159105" defTabSz="795527">
              <a:lnSpc>
                <a:spcPct val="72000"/>
              </a:lnSpc>
              <a:spcBef>
                <a:spcPts val="1000"/>
              </a:spcBef>
              <a:buFont typeface="Arial"/>
              <a:buChar char="•"/>
              <a:defRPr sz="2001" u="sng"/>
            </a:pPr>
            <a:r>
              <a:rPr u="none"/>
              <a:t> THINK before acting. Maintain a sense of personal security. Holidays can cause stress and cause people to do inexplicable actions. </a:t>
            </a:r>
          </a:p>
        </p:txBody>
      </p:sp>
      <p:pic>
        <p:nvPicPr>
          <p:cNvPr id="10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352930" y="262042"/>
            <a:ext cx="2229999" cy="14753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/>
          <a:p>
            <a:pPr/>
            <a:r>
              <a:rPr b="1"/>
              <a:t>COLD</a:t>
            </a:r>
            <a:r>
              <a:t> is already creeping in!!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313266" y="2011679"/>
            <a:ext cx="11633201" cy="4592321"/>
          </a:xfrm>
          <a:prstGeom prst="rect">
            <a:avLst/>
          </a:prstGeom>
        </p:spPr>
        <p:txBody>
          <a:bodyPr/>
          <a:lstStyle/>
          <a:p>
            <a:pPr>
              <a:buFont typeface="Arial"/>
              <a:buChar char="•"/>
              <a:defRPr sz="2400"/>
            </a:pPr>
            <a:r>
              <a:t>Early Winter?? No problem as long as you’re PREPARED!</a:t>
            </a:r>
          </a:p>
          <a:p>
            <a:pPr>
              <a:buFont typeface="Arial"/>
              <a:buChar char="•"/>
              <a:defRPr sz="2400"/>
            </a:pPr>
            <a:r>
              <a:t>Dress in several light layers. Cotton &amp; wool are preferred. Waffle pattern thermals are also effective.</a:t>
            </a:r>
          </a:p>
          <a:p>
            <a:pPr>
              <a:buFont typeface="Arial"/>
              <a:buChar char="•"/>
              <a:defRPr sz="2400"/>
            </a:pPr>
            <a:r>
              <a:t>Use ‘long johns’- they’re comfortable and make a big difference in heat retention</a:t>
            </a:r>
          </a:p>
          <a:p>
            <a:pPr>
              <a:buFont typeface="Arial"/>
              <a:buChar char="•"/>
              <a:defRPr sz="2400"/>
            </a:pPr>
            <a:r>
              <a:t>Warm air trapped between garment layers is what insulates best</a:t>
            </a:r>
          </a:p>
          <a:p>
            <a:pPr>
              <a:buFont typeface="Arial"/>
              <a:buChar char="•"/>
              <a:defRPr sz="2400"/>
            </a:pPr>
            <a:r>
              <a:t>The more severe the conditions, the more we need specialty gear – think: wind, rain, ice, snow, etc.</a:t>
            </a:r>
          </a:p>
          <a:p>
            <a:pPr>
              <a:buFont typeface="Arial"/>
              <a:buChar char="•"/>
              <a:defRPr sz="2400"/>
            </a:pPr>
            <a:r>
              <a:t>The longer the outdoor exposure, the more garment engineering we need for protection &amp; comfort.</a:t>
            </a:r>
          </a:p>
        </p:txBody>
      </p:sp>
      <p:pic>
        <p:nvPicPr>
          <p:cNvPr id="10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09441" y="347259"/>
            <a:ext cx="1384580" cy="20758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>
              <a:defRPr b="0"/>
            </a:pPr>
            <a:r>
              <a:rPr b="1"/>
              <a:t>MORE COLD Weather Tips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279400" y="1998805"/>
            <a:ext cx="11633200" cy="4592321"/>
          </a:xfrm>
          <a:prstGeom prst="rect">
            <a:avLst/>
          </a:prstGeom>
        </p:spPr>
        <p:txBody>
          <a:bodyPr/>
          <a:lstStyle/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Spray outdoor padlocks and hardware with WD 40. This lubricates; removes water that can freeze and break your  key.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Use fuel line deicer, especially for vehicles that stay outdoors.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Buy a long reach ice scraper and broom.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Ergonomic handle on a snow shovel can help minimize back pain. Pay the extra few bucks for a good tool.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If you’re not used to shoveling, start slow, take a break often.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Handling tools outdoors in cold- use high grip gloves. You’re aiming for grip vs. insulation. The work activity will ensure enough circulation to keep you warm.</a:t>
            </a:r>
          </a:p>
          <a:p>
            <a:pPr marL="175564" indent="-175564" defTabSz="877823">
              <a:spcBef>
                <a:spcPts val="1100"/>
              </a:spcBef>
              <a:buFont typeface="Arial"/>
              <a:buChar char="•"/>
              <a:defRPr sz="2304"/>
            </a:pPr>
            <a:r>
              <a:t>Bonus safety tip: Watch your fingers when opening/closing heavy gates, doors, drawers, tool box lids, etc. Especially outdoors, in WIND! Wear gloves, use a solid grip on handles, keep fingers clear. Then again, the cold will help numb the swelling. </a:t>
            </a:r>
          </a:p>
        </p:txBody>
      </p:sp>
      <p:pic>
        <p:nvPicPr>
          <p:cNvPr id="11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16195" y="684388"/>
            <a:ext cx="1736724" cy="1143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 defTabSz="905255">
              <a:defRPr b="1" sz="3959"/>
            </a:lvl1pPr>
          </a:lstStyle>
          <a:p>
            <a:pPr>
              <a:defRPr b="0"/>
            </a:pPr>
            <a:r>
              <a:rPr b="1"/>
              <a:t>REPORT ACCIDENTS AND CLOSE CALLS! </a:t>
            </a:r>
          </a:p>
        </p:txBody>
      </p:sp>
      <p:sp>
        <p:nvSpPr>
          <p:cNvPr id="114" name="Content Placeholder 2"/>
          <p:cNvSpPr txBox="1"/>
          <p:nvPr>
            <p:ph type="body" idx="1"/>
          </p:nvPr>
        </p:nvSpPr>
        <p:spPr>
          <a:xfrm>
            <a:off x="279399" y="2410784"/>
            <a:ext cx="11633201" cy="4592321"/>
          </a:xfrm>
          <a:prstGeom prst="rect">
            <a:avLst/>
          </a:prstGeom>
        </p:spPr>
        <p:txBody>
          <a:bodyPr/>
          <a:lstStyle/>
          <a:p>
            <a:pPr>
              <a:buFont typeface="Arial"/>
              <a:buChar char="•"/>
              <a:defRPr sz="2400"/>
            </a:pPr>
            <a:r>
              <a:t> Close Calls – when they happen… observe, record, report. </a:t>
            </a:r>
          </a:p>
          <a:p>
            <a:pPr>
              <a:buFont typeface="Arial"/>
              <a:buChar char="•"/>
              <a:defRPr sz="2400"/>
            </a:pPr>
            <a:r>
              <a:t>PPE – Seasonal gear. Layers are preferred to allow adjustment in temperature swing – use oversize high visibility vest.</a:t>
            </a:r>
          </a:p>
          <a:p>
            <a:pPr>
              <a:buFont typeface="Arial"/>
              <a:buChar char="•"/>
              <a:defRPr sz="2400"/>
            </a:pPr>
            <a:r>
              <a:t> Helmet liners are recommended; chin straps should be REQUIRED to keep your hat on when outside your truck in hard hat areas and jobs.</a:t>
            </a:r>
          </a:p>
          <a:p>
            <a:pPr>
              <a:buFont typeface="Arial"/>
              <a:buChar char="•"/>
              <a:defRPr sz="2400"/>
            </a:pPr>
            <a:r>
              <a:t> Eye protection can help keep your face warm, protect from blowing dust in eyes and dry air.</a:t>
            </a:r>
          </a:p>
          <a:p>
            <a:pPr>
              <a:buFont typeface="Arial"/>
              <a:buChar char="•"/>
              <a:defRPr sz="2400"/>
            </a:pPr>
            <a:r>
              <a:t> Keep loose ends tucked in – draw strings, scarf, etc. </a:t>
            </a:r>
          </a:p>
          <a:p>
            <a:pPr>
              <a:buFont typeface="Arial"/>
              <a:buChar char="•"/>
              <a:defRPr sz="2400"/>
            </a:pPr>
            <a:r>
              <a:t> Nuclear Winter – keep a selection of light garments handy</a:t>
            </a:r>
          </a:p>
        </p:txBody>
      </p:sp>
      <p:pic>
        <p:nvPicPr>
          <p:cNvPr id="11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07553" y="1296461"/>
            <a:ext cx="2176691" cy="127699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/>
            <a:r>
              <a:t>Special Ops – Competency &amp; training</a:t>
            </a:r>
          </a:p>
        </p:txBody>
      </p:sp>
      <p:sp>
        <p:nvSpPr>
          <p:cNvPr id="118" name="Content Placeholder 2"/>
          <p:cNvSpPr txBox="1"/>
          <p:nvPr>
            <p:ph type="body" idx="1"/>
          </p:nvPr>
        </p:nvSpPr>
        <p:spPr>
          <a:xfrm>
            <a:off x="511473" y="2349109"/>
            <a:ext cx="9784082" cy="420624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"/>
              <a:buNone/>
            </a:pPr>
            <a:r>
              <a:t>•  Small stuff: chain saw, chop saw, angle grinder, skill saw, sawzall, etc. </a:t>
            </a:r>
          </a:p>
          <a:p>
            <a:pPr marL="0" indent="0">
              <a:buSzTx/>
              <a:buFont typeface="Wingdings"/>
              <a:buNone/>
            </a:pPr>
            <a:r>
              <a:t>•  Battery operated tools – Especially chain saws can need training</a:t>
            </a:r>
          </a:p>
          <a:p>
            <a:pPr marL="0" indent="0">
              <a:buSzTx/>
              <a:buFont typeface="Wingdings"/>
              <a:buNone/>
            </a:pPr>
            <a:r>
              <a:t>•  More complex equipment – Lull; cherry picker; aerial lift; basket – license, training from dealer</a:t>
            </a:r>
          </a:p>
          <a:p>
            <a:pPr marL="0" indent="0">
              <a:buSzTx/>
              <a:buFont typeface="Wingdings"/>
              <a:buNone/>
            </a:pPr>
            <a:r>
              <a:t>•  Specific training required: fall protection; confined space</a:t>
            </a:r>
          </a:p>
          <a:p>
            <a:pPr marL="0" indent="0">
              <a:buSzTx/>
              <a:buFont typeface="Wingdings"/>
              <a:buNone/>
            </a:pPr>
            <a:r>
              <a:t>•  Common activity: lifting &amp; handling; shovel, sledge hammer; post driver; manhole cover; upper body; legs</a:t>
            </a:r>
          </a:p>
          <a:p>
            <a:pPr marL="0" indent="0">
              <a:buSzTx/>
              <a:buFont typeface="Wingdings"/>
              <a:buNone/>
            </a:pPr>
            <a:r>
              <a:t>•  Wear PPE suited to the task</a:t>
            </a:r>
          </a:p>
          <a:p>
            <a:pPr marL="0" indent="0">
              <a:buSzTx/>
              <a:buFont typeface="Wingdings"/>
              <a:buNone/>
            </a:pPr>
            <a:r>
              <a:t>•  Look at: weights and distance, forces, volumes, weather, etc. Ask yourself: “What could go wrong?”</a:t>
            </a:r>
          </a:p>
        </p:txBody>
      </p:sp>
      <p:pic>
        <p:nvPicPr>
          <p:cNvPr id="11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32705" y="1303888"/>
            <a:ext cx="2459296" cy="17537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